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4.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321" r:id="rId2"/>
    <p:sldId id="257" r:id="rId3"/>
    <p:sldId id="305" r:id="rId4"/>
    <p:sldId id="306" r:id="rId5"/>
    <p:sldId id="307" r:id="rId6"/>
    <p:sldId id="308" r:id="rId7"/>
    <p:sldId id="309" r:id="rId8"/>
    <p:sldId id="265" r:id="rId9"/>
    <p:sldId id="284" r:id="rId10"/>
    <p:sldId id="286" r:id="rId11"/>
    <p:sldId id="287" r:id="rId12"/>
    <p:sldId id="267" r:id="rId13"/>
    <p:sldId id="271" r:id="rId14"/>
    <p:sldId id="283" r:id="rId15"/>
    <p:sldId id="298" r:id="rId16"/>
    <p:sldId id="322" r:id="rId17"/>
    <p:sldId id="323" r:id="rId18"/>
    <p:sldId id="324" r:id="rId19"/>
    <p:sldId id="276" r:id="rId20"/>
    <p:sldId id="275" r:id="rId21"/>
    <p:sldId id="277" r:id="rId22"/>
    <p:sldId id="278" r:id="rId23"/>
    <p:sldId id="279" r:id="rId24"/>
    <p:sldId id="325" r:id="rId25"/>
    <p:sldId id="299" r:id="rId26"/>
    <p:sldId id="300" r:id="rId27"/>
    <p:sldId id="301" r:id="rId28"/>
    <p:sldId id="303" r:id="rId29"/>
    <p:sldId id="310" r:id="rId30"/>
    <p:sldId id="320" r:id="rId31"/>
    <p:sldId id="311" r:id="rId32"/>
    <p:sldId id="312" r:id="rId33"/>
    <p:sldId id="313" r:id="rId34"/>
    <p:sldId id="314" r:id="rId35"/>
    <p:sldId id="315" r:id="rId36"/>
    <p:sldId id="316" r:id="rId37"/>
    <p:sldId id="317" r:id="rId38"/>
    <p:sldId id="319" r:id="rId39"/>
    <p:sldId id="262" r:id="rId40"/>
  </p:sldIdLst>
  <p:sldSz cx="12192000" cy="6858000"/>
  <p:notesSz cx="6858000" cy="9144000"/>
  <p:custDataLst>
    <p:tags r:id="rId42"/>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2" userDrawn="1">
          <p15:clr>
            <a:srgbClr val="A4A3A4"/>
          </p15:clr>
        </p15:guide>
        <p15:guide id="2" pos="846" userDrawn="1">
          <p15:clr>
            <a:srgbClr val="A4A3A4"/>
          </p15:clr>
        </p15:guide>
        <p15:guide id="3" orient="horz" pos="2591" userDrawn="1">
          <p15:clr>
            <a:srgbClr val="A4A3A4"/>
          </p15:clr>
        </p15:guide>
        <p15:guide id="4" orient="horz" pos="95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7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1455" autoAdjust="0"/>
  </p:normalViewPr>
  <p:slideViewPr>
    <p:cSldViewPr snapToGrid="0" showGuides="1">
      <p:cViewPr varScale="1">
        <p:scale>
          <a:sx n="59" d="100"/>
          <a:sy n="59" d="100"/>
        </p:scale>
        <p:origin x="1140" y="42"/>
      </p:cViewPr>
      <p:guideLst>
        <p:guide orient="horz" pos="3362"/>
        <p:guide pos="846"/>
        <p:guide orient="horz" pos="2591"/>
        <p:guide orient="horz" pos="958"/>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87C7A5-0197-4DED-A346-8E49B7B0C1F5}" type="datetimeFigureOut">
              <a:rPr lang="en-US" smtClean="0"/>
              <a:t>5/21/2019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C1839C-3D4B-4323-B37E-338B15BDD591}" type="slidenum">
              <a:rPr lang="en-US" smtClean="0"/>
              <a:t>‹nº›</a:t>
            </a:fld>
            <a:endParaRPr lang="en-US"/>
          </a:p>
        </p:txBody>
      </p:sp>
    </p:spTree>
    <p:extLst>
      <p:ext uri="{BB962C8B-B14F-4D97-AF65-F5344CB8AC3E}">
        <p14:creationId xmlns:p14="http://schemas.microsoft.com/office/powerpoint/2010/main" val="1859591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latin typeface="Calibri" panose="020F0502020204030204" pitchFamily="34" charset="0"/>
              <a:cs typeface="Calibri" panose="020F050202020403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cs typeface="Calibri" panose="020F0502020204030204" pitchFamily="34" charset="0"/>
              </a:rPr>
              <a:t>1. After one year in Lisbon,</a:t>
            </a:r>
            <a:r>
              <a:rPr lang="en-US" baseline="0" dirty="0">
                <a:latin typeface="Calibri" panose="020F0502020204030204" pitchFamily="34" charset="0"/>
                <a:cs typeface="Calibri" panose="020F0502020204030204" pitchFamily="34" charset="0"/>
              </a:rPr>
              <a:t> </a:t>
            </a:r>
            <a:r>
              <a:rPr lang="en-US" baseline="0" dirty="0" err="1">
                <a:latin typeface="Calibri" panose="020F0502020204030204" pitchFamily="34" charset="0"/>
                <a:cs typeface="Calibri" panose="020F0502020204030204" pitchFamily="34" charset="0"/>
              </a:rPr>
              <a:t>airbnb</a:t>
            </a:r>
            <a:r>
              <a:rPr lang="en-US" baseline="0" dirty="0">
                <a:latin typeface="Calibri" panose="020F0502020204030204" pitchFamily="34" charset="0"/>
                <a:cs typeface="Calibri" panose="020F0502020204030204" pitchFamily="34" charset="0"/>
              </a:rPr>
              <a:t> had a visitors increase of 66% what corresponds a 718k visitors.</a:t>
            </a:r>
            <a:endParaRPr lang="en-US" dirty="0">
              <a:latin typeface="Calibri" panose="020F0502020204030204" pitchFamily="34" charset="0"/>
              <a:cs typeface="Calibri" panose="020F050202020403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cs typeface="Calibri" panose="020F0502020204030204" pitchFamily="34" charset="0"/>
              </a:rPr>
              <a:t>Most of us had already booked an</a:t>
            </a:r>
            <a:r>
              <a:rPr lang="en-US" baseline="0" dirty="0">
                <a:latin typeface="Calibri" panose="020F0502020204030204" pitchFamily="34" charset="0"/>
                <a:cs typeface="Calibri" panose="020F0502020204030204" pitchFamily="34" charset="0"/>
              </a:rPr>
              <a:t> apartment or a house on </a:t>
            </a:r>
            <a:r>
              <a:rPr lang="en-US" baseline="0" dirty="0" err="1">
                <a:latin typeface="Calibri" panose="020F0502020204030204" pitchFamily="34" charset="0"/>
                <a:cs typeface="Calibri" panose="020F0502020204030204" pitchFamily="34" charset="0"/>
              </a:rPr>
              <a:t>airbnb</a:t>
            </a:r>
            <a:r>
              <a:rPr lang="en-US" baseline="0" dirty="0">
                <a:latin typeface="Calibri" panose="020F0502020204030204" pitchFamily="34" charset="0"/>
                <a:cs typeface="Calibri" panose="020F0502020204030204" pitchFamily="34" charset="0"/>
              </a:rPr>
              <a:t>…it </a:t>
            </a:r>
            <a:r>
              <a:rPr lang="en-US" dirty="0">
                <a:latin typeface="Calibri" panose="020F0502020204030204" pitchFamily="34" charset="0"/>
                <a:cs typeface="Calibri" panose="020F0502020204030204" pitchFamily="34" charset="0"/>
              </a:rPr>
              <a:t>is the most used house rental online platform!</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latin typeface="Calibri" panose="020F0502020204030204" pitchFamily="34" charset="0"/>
              <a:cs typeface="Calibri" panose="020F050202020403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cs typeface="Calibri" panose="020F0502020204030204" pitchFamily="34" charset="0"/>
              </a:rPr>
              <a:t>And what real</a:t>
            </a:r>
            <a:r>
              <a:rPr lang="en-US" baseline="0" dirty="0">
                <a:latin typeface="Calibri" panose="020F0502020204030204" pitchFamily="34" charset="0"/>
                <a:cs typeface="Calibri" panose="020F0502020204030204" pitchFamily="34" charset="0"/>
              </a:rPr>
              <a:t> matters when we are booking an apartment? The rating? the reviews? the pictures? We search for every detail but at end there is probably just 1 or 2 features that really matters. Who knows?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latin typeface="Calibri" panose="020F0502020204030204" pitchFamily="34" charset="0"/>
                <a:cs typeface="Calibri" panose="020F0502020204030204" pitchFamily="34" charset="0"/>
              </a:rPr>
              <a:t>For us 3 it was an interesting question to answer!!!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latin typeface="Calibri" panose="020F0502020204030204" pitchFamily="34" charset="0"/>
              <a:cs typeface="Calibri" panose="020F0502020204030204" pitchFamily="34" charset="0"/>
            </a:endParaRPr>
          </a:p>
          <a:p>
            <a:endParaRPr lang="en-US" dirty="0"/>
          </a:p>
          <a:p>
            <a:endParaRPr lang="en-US" dirty="0"/>
          </a:p>
          <a:p>
            <a:r>
              <a:rPr lang="en-US" sz="1200" b="0" i="0" u="none" strike="noStrike" kern="1200" baseline="0" dirty="0">
                <a:solidFill>
                  <a:schemeClr val="tx1"/>
                </a:solidFill>
                <a:latin typeface="+mn-lt"/>
                <a:ea typeface="+mn-ea"/>
                <a:cs typeface="+mn-cs"/>
              </a:rPr>
              <a:t>This article aims to decipher which are the main features of a rental place in Lisbon that influence the most the price</a:t>
            </a:r>
          </a:p>
          <a:p>
            <a:r>
              <a:rPr lang="en-US" sz="1200" b="0" i="0" u="none" strike="noStrike" kern="1200" baseline="0" dirty="0">
                <a:solidFill>
                  <a:schemeClr val="tx1"/>
                </a:solidFill>
                <a:latin typeface="+mn-lt"/>
                <a:ea typeface="+mn-ea"/>
                <a:cs typeface="+mn-cs"/>
              </a:rPr>
              <a:t>per night in this region. Simultaneously, it also aims to reveal what the rental clients give more importance to.</a:t>
            </a:r>
            <a:endParaRPr lang="en-US" dirty="0"/>
          </a:p>
        </p:txBody>
      </p:sp>
      <p:sp>
        <p:nvSpPr>
          <p:cNvPr id="4" name="Slide Number Placeholder 3"/>
          <p:cNvSpPr>
            <a:spLocks noGrp="1"/>
          </p:cNvSpPr>
          <p:nvPr>
            <p:ph type="sldNum" sz="quarter" idx="10"/>
          </p:nvPr>
        </p:nvSpPr>
        <p:spPr/>
        <p:txBody>
          <a:bodyPr/>
          <a:lstStyle/>
          <a:p>
            <a:fld id="{B4C1839C-3D4B-4323-B37E-338B15BDD591}" type="slidenum">
              <a:rPr lang="en-US" smtClean="0"/>
              <a:t>2</a:t>
            </a:fld>
            <a:endParaRPr lang="en-US"/>
          </a:p>
        </p:txBody>
      </p:sp>
    </p:spTree>
    <p:extLst>
      <p:ext uri="{BB962C8B-B14F-4D97-AF65-F5344CB8AC3E}">
        <p14:creationId xmlns:p14="http://schemas.microsoft.com/office/powerpoint/2010/main" val="40910725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C1839C-3D4B-4323-B37E-338B15BDD591}" type="slidenum">
              <a:rPr lang="en-US" smtClean="0"/>
              <a:t>12</a:t>
            </a:fld>
            <a:endParaRPr lang="en-US"/>
          </a:p>
        </p:txBody>
      </p:sp>
    </p:spTree>
    <p:extLst>
      <p:ext uri="{BB962C8B-B14F-4D97-AF65-F5344CB8AC3E}">
        <p14:creationId xmlns:p14="http://schemas.microsoft.com/office/powerpoint/2010/main" val="1639226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C1839C-3D4B-4323-B37E-338B15BDD591}" type="slidenum">
              <a:rPr lang="en-US" smtClean="0"/>
              <a:t>13</a:t>
            </a:fld>
            <a:endParaRPr lang="en-US"/>
          </a:p>
        </p:txBody>
      </p:sp>
    </p:spTree>
    <p:extLst>
      <p:ext uri="{BB962C8B-B14F-4D97-AF65-F5344CB8AC3E}">
        <p14:creationId xmlns:p14="http://schemas.microsoft.com/office/powerpoint/2010/main" val="24421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Moving for the data for the predicting model:</a:t>
            </a:r>
          </a:p>
          <a:p>
            <a:r>
              <a:rPr lang="en-US" sz="1200" b="0" i="0" u="none" strike="noStrike" kern="1200" baseline="0" dirty="0">
                <a:solidFill>
                  <a:schemeClr val="tx1"/>
                </a:solidFill>
                <a:latin typeface="+mn-lt"/>
                <a:ea typeface="+mn-ea"/>
                <a:cs typeface="+mn-cs"/>
              </a:rPr>
              <a:t>The chosen dependent variable for this study is </a:t>
            </a:r>
            <a:r>
              <a:rPr lang="en-US" sz="1200" b="0" i="1" u="none" strike="noStrike" kern="1200" baseline="0" dirty="0" err="1">
                <a:solidFill>
                  <a:schemeClr val="tx1"/>
                </a:solidFill>
                <a:latin typeface="+mn-lt"/>
                <a:ea typeface="+mn-ea"/>
                <a:cs typeface="+mn-cs"/>
              </a:rPr>
              <a:t>raterPerNight</a:t>
            </a:r>
            <a:r>
              <a:rPr lang="en-US" sz="1200" b="0" i="0" u="none" strike="noStrike" kern="1200" baseline="0" dirty="0">
                <a:solidFill>
                  <a:schemeClr val="tx1"/>
                </a:solidFill>
                <a:latin typeface="+mn-lt"/>
                <a:ea typeface="+mn-ea"/>
                <a:cs typeface="+mn-cs"/>
              </a:rPr>
              <a:t>, as it reflects better the rental value:</a:t>
            </a:r>
          </a:p>
          <a:p>
            <a:endParaRPr lang="en-US" sz="1200" b="0" i="1"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dataset was divided by numerical and categorical variables, and the histograms were plotted separately. The plot</a:t>
            </a:r>
          </a:p>
          <a:p>
            <a:r>
              <a:rPr lang="en-US" sz="1200" b="0" i="0" u="none" strike="noStrike" kern="1200" baseline="0" dirty="0">
                <a:solidFill>
                  <a:schemeClr val="tx1"/>
                </a:solidFill>
                <a:latin typeface="+mn-lt"/>
                <a:ea typeface="+mn-ea"/>
                <a:cs typeface="+mn-cs"/>
              </a:rPr>
              <a:t>visualization indicates that the majority of the variables are not normal distributed and have the data concentrated in</a:t>
            </a:r>
          </a:p>
          <a:p>
            <a:r>
              <a:rPr lang="en-US" sz="1200" b="0" i="0" u="none" strike="noStrike" kern="1200" baseline="0" dirty="0">
                <a:solidFill>
                  <a:schemeClr val="tx1"/>
                </a:solidFill>
                <a:latin typeface="+mn-lt"/>
                <a:ea typeface="+mn-ea"/>
                <a:cs typeface="+mn-cs"/>
              </a:rPr>
              <a:t>one or two classes. After that general observation, it was verified that there were not negative variables, and other inconsistent data. As an example, the </a:t>
            </a:r>
            <a:r>
              <a:rPr lang="en-US" sz="1200" b="0" i="0" u="none" strike="noStrike" kern="1200" baseline="0" dirty="0" err="1">
                <a:solidFill>
                  <a:schemeClr val="tx1"/>
                </a:solidFill>
                <a:latin typeface="+mn-lt"/>
                <a:ea typeface="+mn-ea"/>
                <a:cs typeface="+mn-cs"/>
              </a:rPr>
              <a:t>sBusinessTravel</a:t>
            </a:r>
            <a:r>
              <a:rPr lang="en-US" sz="1200" b="0" i="0" u="none" strike="noStrike" kern="1200" baseline="0" dirty="0">
                <a:solidFill>
                  <a:schemeClr val="tx1"/>
                </a:solidFill>
                <a:latin typeface="+mn-lt"/>
                <a:ea typeface="+mn-ea"/>
                <a:cs typeface="+mn-cs"/>
              </a:rPr>
              <a:t> and </a:t>
            </a:r>
            <a:r>
              <a:rPr lang="en-US" sz="1200" b="0" i="0" u="none" strike="noStrike" kern="1200" baseline="0" dirty="0" err="1">
                <a:solidFill>
                  <a:schemeClr val="tx1"/>
                </a:solidFill>
                <a:latin typeface="+mn-lt"/>
                <a:ea typeface="+mn-ea"/>
                <a:cs typeface="+mn-cs"/>
              </a:rPr>
              <a:t>isFullyRefundable</a:t>
            </a:r>
            <a:r>
              <a:rPr lang="en-US" sz="1200" b="0" i="0" u="none" strike="noStrike" kern="1200" baseline="0" dirty="0">
                <a:solidFill>
                  <a:schemeClr val="tx1"/>
                </a:solidFill>
                <a:latin typeface="+mn-lt"/>
                <a:ea typeface="+mn-ea"/>
                <a:cs typeface="+mn-cs"/>
              </a:rPr>
              <a:t> variables have all data in one class and</a:t>
            </a:r>
          </a:p>
          <a:p>
            <a:r>
              <a:rPr lang="en-US" sz="1200" b="0" i="0" u="none" strike="noStrike" kern="1200" baseline="0" dirty="0">
                <a:solidFill>
                  <a:schemeClr val="tx1"/>
                </a:solidFill>
                <a:latin typeface="+mn-lt"/>
                <a:ea typeface="+mn-ea"/>
                <a:cs typeface="+mn-cs"/>
              </a:rPr>
              <a:t>the </a:t>
            </a:r>
            <a:r>
              <a:rPr lang="en-US" sz="1200" b="0" i="0" u="none" strike="noStrike" kern="1200" baseline="0" dirty="0" err="1">
                <a:solidFill>
                  <a:schemeClr val="tx1"/>
                </a:solidFill>
                <a:latin typeface="+mn-lt"/>
                <a:ea typeface="+mn-ea"/>
                <a:cs typeface="+mn-cs"/>
              </a:rPr>
              <a:t>isBusinessTarvel</a:t>
            </a:r>
            <a:r>
              <a:rPr lang="en-US" sz="1200" b="0" i="0" u="none" strike="noStrike" kern="1200" baseline="0" dirty="0">
                <a:solidFill>
                  <a:schemeClr val="tx1"/>
                </a:solidFill>
                <a:latin typeface="+mn-lt"/>
                <a:ea typeface="+mn-ea"/>
                <a:cs typeface="+mn-cs"/>
              </a:rPr>
              <a:t> data is zero. These variables do not contribute to the predictive model and for that reason are</a:t>
            </a:r>
          </a:p>
          <a:p>
            <a:r>
              <a:rPr lang="en-US" sz="1200" b="0" i="0" u="none" strike="noStrike" kern="1200" baseline="0" dirty="0">
                <a:solidFill>
                  <a:schemeClr val="tx1"/>
                </a:solidFill>
                <a:latin typeface="+mn-lt"/>
                <a:ea typeface="+mn-ea"/>
                <a:cs typeface="+mn-cs"/>
              </a:rPr>
              <a:t>removed further in the analyze.</a:t>
            </a:r>
            <a:endParaRPr lang="en-US" sz="1200" b="0" i="1" u="none" strike="noStrike" kern="1200" baseline="0" dirty="0">
              <a:solidFill>
                <a:schemeClr val="tx1"/>
              </a:solidFill>
              <a:latin typeface="+mn-lt"/>
              <a:ea typeface="+mn-ea"/>
              <a:cs typeface="+mn-cs"/>
            </a:endParaRPr>
          </a:p>
          <a:p>
            <a:endParaRPr lang="en-US" sz="1200" b="0" i="1"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categorical variables are fewer than numerical: location, rating, </a:t>
            </a:r>
            <a:r>
              <a:rPr lang="en-US" sz="1200" b="0" i="0" u="none" strike="noStrike" kern="1200" baseline="0" dirty="0" err="1">
                <a:solidFill>
                  <a:schemeClr val="tx1"/>
                </a:solidFill>
                <a:latin typeface="+mn-lt"/>
                <a:ea typeface="+mn-ea"/>
                <a:cs typeface="+mn-cs"/>
              </a:rPr>
              <a:t>responseTime</a:t>
            </a:r>
            <a:r>
              <a:rPr lang="en-US" sz="1200" b="0" i="0" u="none" strike="noStrike" kern="1200" baseline="0" dirty="0">
                <a:solidFill>
                  <a:schemeClr val="tx1"/>
                </a:solidFill>
                <a:latin typeface="+mn-lt"/>
                <a:ea typeface="+mn-ea"/>
                <a:cs typeface="+mn-cs"/>
              </a:rPr>
              <a:t> and </a:t>
            </a:r>
            <a:r>
              <a:rPr lang="en-US" sz="1200" b="0" i="0" u="none" strike="noStrike" kern="1200" baseline="0" dirty="0" err="1">
                <a:solidFill>
                  <a:schemeClr val="tx1"/>
                </a:solidFill>
                <a:latin typeface="+mn-lt"/>
                <a:ea typeface="+mn-ea"/>
                <a:cs typeface="+mn-cs"/>
              </a:rPr>
              <a:t>roomType</a:t>
            </a:r>
            <a:r>
              <a:rPr lang="en-US" sz="1200" b="0" i="0" u="none" strike="noStrike" kern="1200" baseline="0" dirty="0">
                <a:solidFill>
                  <a:schemeClr val="tx1"/>
                </a:solidFill>
                <a:latin typeface="+mn-lt"/>
                <a:ea typeface="+mn-ea"/>
                <a:cs typeface="+mn-cs"/>
              </a:rPr>
              <a:t>. As expected, in the</a:t>
            </a:r>
          </a:p>
          <a:p>
            <a:r>
              <a:rPr lang="en-US" sz="1200" b="0" i="0" u="none" strike="noStrike" kern="1200" baseline="0" dirty="0">
                <a:solidFill>
                  <a:schemeClr val="tx1"/>
                </a:solidFill>
                <a:latin typeface="+mn-lt"/>
                <a:ea typeface="+mn-ea"/>
                <a:cs typeface="+mn-cs"/>
              </a:rPr>
              <a:t>location histogram, Lisbon has the highest frequency followed by </a:t>
            </a:r>
            <a:r>
              <a:rPr lang="en-US" sz="1200" b="0" i="0" u="none" strike="noStrike" kern="1200" baseline="0" dirty="0" err="1">
                <a:solidFill>
                  <a:schemeClr val="tx1"/>
                </a:solidFill>
                <a:latin typeface="+mn-lt"/>
                <a:ea typeface="+mn-ea"/>
                <a:cs typeface="+mn-cs"/>
              </a:rPr>
              <a:t>Cascais</a:t>
            </a:r>
            <a:r>
              <a:rPr lang="en-US" sz="1200" b="0" i="0" u="none" strike="noStrike" kern="1200" baseline="0" dirty="0">
                <a:solidFill>
                  <a:schemeClr val="tx1"/>
                </a:solidFill>
                <a:latin typeface="+mn-lt"/>
                <a:ea typeface="+mn-ea"/>
                <a:cs typeface="+mn-cs"/>
              </a:rPr>
              <a:t> and </a:t>
            </a:r>
            <a:r>
              <a:rPr lang="en-US" sz="1200" b="0" i="0" u="none" strike="noStrike" kern="1200" baseline="0" dirty="0" err="1">
                <a:solidFill>
                  <a:schemeClr val="tx1"/>
                </a:solidFill>
                <a:latin typeface="+mn-lt"/>
                <a:ea typeface="+mn-ea"/>
                <a:cs typeface="+mn-cs"/>
              </a:rPr>
              <a:t>Sintra</a:t>
            </a:r>
            <a:r>
              <a:rPr lang="en-US" sz="1200" b="0" i="0" u="none" strike="noStrike" kern="1200" baseline="0" dirty="0">
                <a:solidFill>
                  <a:schemeClr val="tx1"/>
                </a:solidFill>
                <a:latin typeface="+mn-lt"/>
                <a:ea typeface="+mn-ea"/>
                <a:cs typeface="+mn-cs"/>
              </a:rPr>
              <a:t>. The most frequent room type is</a:t>
            </a:r>
          </a:p>
          <a:p>
            <a:r>
              <a:rPr lang="en-US" sz="1200" b="0" i="0" u="none" strike="noStrike" kern="1200" baseline="0" dirty="0">
                <a:solidFill>
                  <a:schemeClr val="tx1"/>
                </a:solidFill>
                <a:latin typeface="+mn-lt"/>
                <a:ea typeface="+mn-ea"/>
                <a:cs typeface="+mn-cs"/>
              </a:rPr>
              <a:t>entire home/ apartment followed by private room. About the rating, it is distributed essentially by rating 5 and 4.</a:t>
            </a:r>
            <a:endParaRPr lang="en-US" sz="1200" b="0" i="1"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B4C1839C-3D4B-4323-B37E-338B15BDD591}" type="slidenum">
              <a:rPr lang="en-US" smtClean="0"/>
              <a:t>14</a:t>
            </a:fld>
            <a:endParaRPr lang="en-US"/>
          </a:p>
        </p:txBody>
      </p:sp>
    </p:spTree>
    <p:extLst>
      <p:ext uri="{BB962C8B-B14F-4D97-AF65-F5344CB8AC3E}">
        <p14:creationId xmlns:p14="http://schemas.microsoft.com/office/powerpoint/2010/main" val="21937372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Moving for the data for the predicting model:</a:t>
            </a:r>
          </a:p>
          <a:p>
            <a:r>
              <a:rPr lang="en-US" sz="1200" b="0" i="0" u="none" strike="noStrike" kern="1200" baseline="0" dirty="0">
                <a:solidFill>
                  <a:schemeClr val="tx1"/>
                </a:solidFill>
                <a:latin typeface="+mn-lt"/>
                <a:ea typeface="+mn-ea"/>
                <a:cs typeface="+mn-cs"/>
              </a:rPr>
              <a:t>The chosen dependent variable for this study is </a:t>
            </a:r>
            <a:r>
              <a:rPr lang="en-US" sz="1200" b="0" i="1" u="none" strike="noStrike" kern="1200" baseline="0" dirty="0" err="1">
                <a:solidFill>
                  <a:schemeClr val="tx1"/>
                </a:solidFill>
                <a:latin typeface="+mn-lt"/>
                <a:ea typeface="+mn-ea"/>
                <a:cs typeface="+mn-cs"/>
              </a:rPr>
              <a:t>raterPerNight</a:t>
            </a:r>
            <a:r>
              <a:rPr lang="en-US" sz="1200" b="0" i="0" u="none" strike="noStrike" kern="1200" baseline="0" dirty="0">
                <a:solidFill>
                  <a:schemeClr val="tx1"/>
                </a:solidFill>
                <a:latin typeface="+mn-lt"/>
                <a:ea typeface="+mn-ea"/>
                <a:cs typeface="+mn-cs"/>
              </a:rPr>
              <a:t>, as it reflects better the rental value:</a:t>
            </a:r>
          </a:p>
          <a:p>
            <a:endParaRPr lang="en-US" sz="1200" b="0" i="1"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dataset was divided by numerical and categorical variables, and the histograms were plotted separately. The plot</a:t>
            </a:r>
          </a:p>
          <a:p>
            <a:r>
              <a:rPr lang="en-US" sz="1200" b="0" i="0" u="none" strike="noStrike" kern="1200" baseline="0" dirty="0">
                <a:solidFill>
                  <a:schemeClr val="tx1"/>
                </a:solidFill>
                <a:latin typeface="+mn-lt"/>
                <a:ea typeface="+mn-ea"/>
                <a:cs typeface="+mn-cs"/>
              </a:rPr>
              <a:t>visualization indicates that the majority of the variables are not normal distributed and have the data concentrated in</a:t>
            </a:r>
          </a:p>
          <a:p>
            <a:r>
              <a:rPr lang="en-US" sz="1200" b="0" i="0" u="none" strike="noStrike" kern="1200" baseline="0" dirty="0">
                <a:solidFill>
                  <a:schemeClr val="tx1"/>
                </a:solidFill>
                <a:latin typeface="+mn-lt"/>
                <a:ea typeface="+mn-ea"/>
                <a:cs typeface="+mn-cs"/>
              </a:rPr>
              <a:t>one or two classes. After that general observation, it was verified that there were not negative variables, and other inconsistent data. As an example, the </a:t>
            </a:r>
            <a:r>
              <a:rPr lang="en-US" sz="1200" b="0" i="0" u="none" strike="noStrike" kern="1200" baseline="0" dirty="0" err="1">
                <a:solidFill>
                  <a:schemeClr val="tx1"/>
                </a:solidFill>
                <a:latin typeface="+mn-lt"/>
                <a:ea typeface="+mn-ea"/>
                <a:cs typeface="+mn-cs"/>
              </a:rPr>
              <a:t>sBusinessTravel</a:t>
            </a:r>
            <a:r>
              <a:rPr lang="en-US" sz="1200" b="0" i="0" u="none" strike="noStrike" kern="1200" baseline="0" dirty="0">
                <a:solidFill>
                  <a:schemeClr val="tx1"/>
                </a:solidFill>
                <a:latin typeface="+mn-lt"/>
                <a:ea typeface="+mn-ea"/>
                <a:cs typeface="+mn-cs"/>
              </a:rPr>
              <a:t> and </a:t>
            </a:r>
            <a:r>
              <a:rPr lang="en-US" sz="1200" b="0" i="0" u="none" strike="noStrike" kern="1200" baseline="0" dirty="0" err="1">
                <a:solidFill>
                  <a:schemeClr val="tx1"/>
                </a:solidFill>
                <a:latin typeface="+mn-lt"/>
                <a:ea typeface="+mn-ea"/>
                <a:cs typeface="+mn-cs"/>
              </a:rPr>
              <a:t>isFullyRefundable</a:t>
            </a:r>
            <a:r>
              <a:rPr lang="en-US" sz="1200" b="0" i="0" u="none" strike="noStrike" kern="1200" baseline="0" dirty="0">
                <a:solidFill>
                  <a:schemeClr val="tx1"/>
                </a:solidFill>
                <a:latin typeface="+mn-lt"/>
                <a:ea typeface="+mn-ea"/>
                <a:cs typeface="+mn-cs"/>
              </a:rPr>
              <a:t> variables have all data in one class and</a:t>
            </a:r>
          </a:p>
          <a:p>
            <a:r>
              <a:rPr lang="en-US" sz="1200" b="0" i="0" u="none" strike="noStrike" kern="1200" baseline="0" dirty="0">
                <a:solidFill>
                  <a:schemeClr val="tx1"/>
                </a:solidFill>
                <a:latin typeface="+mn-lt"/>
                <a:ea typeface="+mn-ea"/>
                <a:cs typeface="+mn-cs"/>
              </a:rPr>
              <a:t>the </a:t>
            </a:r>
            <a:r>
              <a:rPr lang="en-US" sz="1200" b="0" i="0" u="none" strike="noStrike" kern="1200" baseline="0" dirty="0" err="1">
                <a:solidFill>
                  <a:schemeClr val="tx1"/>
                </a:solidFill>
                <a:latin typeface="+mn-lt"/>
                <a:ea typeface="+mn-ea"/>
                <a:cs typeface="+mn-cs"/>
              </a:rPr>
              <a:t>isBusinessTarvel</a:t>
            </a:r>
            <a:r>
              <a:rPr lang="en-US" sz="1200" b="0" i="0" u="none" strike="noStrike" kern="1200" baseline="0" dirty="0">
                <a:solidFill>
                  <a:schemeClr val="tx1"/>
                </a:solidFill>
                <a:latin typeface="+mn-lt"/>
                <a:ea typeface="+mn-ea"/>
                <a:cs typeface="+mn-cs"/>
              </a:rPr>
              <a:t> data is zero. These variables do not contribute to the predictive model and for that reason are</a:t>
            </a:r>
          </a:p>
          <a:p>
            <a:r>
              <a:rPr lang="en-US" sz="1200" b="0" i="0" u="none" strike="noStrike" kern="1200" baseline="0" dirty="0">
                <a:solidFill>
                  <a:schemeClr val="tx1"/>
                </a:solidFill>
                <a:latin typeface="+mn-lt"/>
                <a:ea typeface="+mn-ea"/>
                <a:cs typeface="+mn-cs"/>
              </a:rPr>
              <a:t>removed further in the analyze.</a:t>
            </a:r>
            <a:endParaRPr lang="en-US" sz="1200" b="0" i="1" u="none" strike="noStrike" kern="1200" baseline="0" dirty="0">
              <a:solidFill>
                <a:schemeClr val="tx1"/>
              </a:solidFill>
              <a:latin typeface="+mn-lt"/>
              <a:ea typeface="+mn-ea"/>
              <a:cs typeface="+mn-cs"/>
            </a:endParaRPr>
          </a:p>
          <a:p>
            <a:endParaRPr lang="en-US" sz="1200" b="0" i="1"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categorical variables are fewer than numerical: location, rating, </a:t>
            </a:r>
            <a:r>
              <a:rPr lang="en-US" sz="1200" b="0" i="0" u="none" strike="noStrike" kern="1200" baseline="0" dirty="0" err="1">
                <a:solidFill>
                  <a:schemeClr val="tx1"/>
                </a:solidFill>
                <a:latin typeface="+mn-lt"/>
                <a:ea typeface="+mn-ea"/>
                <a:cs typeface="+mn-cs"/>
              </a:rPr>
              <a:t>responseTime</a:t>
            </a:r>
            <a:r>
              <a:rPr lang="en-US" sz="1200" b="0" i="0" u="none" strike="noStrike" kern="1200" baseline="0" dirty="0">
                <a:solidFill>
                  <a:schemeClr val="tx1"/>
                </a:solidFill>
                <a:latin typeface="+mn-lt"/>
                <a:ea typeface="+mn-ea"/>
                <a:cs typeface="+mn-cs"/>
              </a:rPr>
              <a:t> and </a:t>
            </a:r>
            <a:r>
              <a:rPr lang="en-US" sz="1200" b="0" i="0" u="none" strike="noStrike" kern="1200" baseline="0" dirty="0" err="1">
                <a:solidFill>
                  <a:schemeClr val="tx1"/>
                </a:solidFill>
                <a:latin typeface="+mn-lt"/>
                <a:ea typeface="+mn-ea"/>
                <a:cs typeface="+mn-cs"/>
              </a:rPr>
              <a:t>roomType</a:t>
            </a:r>
            <a:r>
              <a:rPr lang="en-US" sz="1200" b="0" i="0" u="none" strike="noStrike" kern="1200" baseline="0" dirty="0">
                <a:solidFill>
                  <a:schemeClr val="tx1"/>
                </a:solidFill>
                <a:latin typeface="+mn-lt"/>
                <a:ea typeface="+mn-ea"/>
                <a:cs typeface="+mn-cs"/>
              </a:rPr>
              <a:t>. As expected, in the</a:t>
            </a:r>
          </a:p>
          <a:p>
            <a:r>
              <a:rPr lang="en-US" sz="1200" b="0" i="0" u="none" strike="noStrike" kern="1200" baseline="0" dirty="0">
                <a:solidFill>
                  <a:schemeClr val="tx1"/>
                </a:solidFill>
                <a:latin typeface="+mn-lt"/>
                <a:ea typeface="+mn-ea"/>
                <a:cs typeface="+mn-cs"/>
              </a:rPr>
              <a:t>location histogram, Lisbon has the highest frequency followed by </a:t>
            </a:r>
            <a:r>
              <a:rPr lang="en-US" sz="1200" b="0" i="0" u="none" strike="noStrike" kern="1200" baseline="0" dirty="0" err="1">
                <a:solidFill>
                  <a:schemeClr val="tx1"/>
                </a:solidFill>
                <a:latin typeface="+mn-lt"/>
                <a:ea typeface="+mn-ea"/>
                <a:cs typeface="+mn-cs"/>
              </a:rPr>
              <a:t>Cascais</a:t>
            </a:r>
            <a:r>
              <a:rPr lang="en-US" sz="1200" b="0" i="0" u="none" strike="noStrike" kern="1200" baseline="0" dirty="0">
                <a:solidFill>
                  <a:schemeClr val="tx1"/>
                </a:solidFill>
                <a:latin typeface="+mn-lt"/>
                <a:ea typeface="+mn-ea"/>
                <a:cs typeface="+mn-cs"/>
              </a:rPr>
              <a:t> and </a:t>
            </a:r>
            <a:r>
              <a:rPr lang="en-US" sz="1200" b="0" i="0" u="none" strike="noStrike" kern="1200" baseline="0" dirty="0" err="1">
                <a:solidFill>
                  <a:schemeClr val="tx1"/>
                </a:solidFill>
                <a:latin typeface="+mn-lt"/>
                <a:ea typeface="+mn-ea"/>
                <a:cs typeface="+mn-cs"/>
              </a:rPr>
              <a:t>Sintra</a:t>
            </a:r>
            <a:r>
              <a:rPr lang="en-US" sz="1200" b="0" i="0" u="none" strike="noStrike" kern="1200" baseline="0" dirty="0">
                <a:solidFill>
                  <a:schemeClr val="tx1"/>
                </a:solidFill>
                <a:latin typeface="+mn-lt"/>
                <a:ea typeface="+mn-ea"/>
                <a:cs typeface="+mn-cs"/>
              </a:rPr>
              <a:t>. The most frequent room type is</a:t>
            </a:r>
          </a:p>
          <a:p>
            <a:r>
              <a:rPr lang="en-US" sz="1200" b="0" i="0" u="none" strike="noStrike" kern="1200" baseline="0" dirty="0">
                <a:solidFill>
                  <a:schemeClr val="tx1"/>
                </a:solidFill>
                <a:latin typeface="+mn-lt"/>
                <a:ea typeface="+mn-ea"/>
                <a:cs typeface="+mn-cs"/>
              </a:rPr>
              <a:t>entire home/ apartment followed by private room. About the rating, it is distributed essentially by rating 5 and 4.</a:t>
            </a:r>
            <a:endParaRPr lang="en-US" sz="1200" b="0" i="1"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B4C1839C-3D4B-4323-B37E-338B15BDD591}" type="slidenum">
              <a:rPr lang="en-US" smtClean="0"/>
              <a:t>15</a:t>
            </a:fld>
            <a:endParaRPr lang="en-US"/>
          </a:p>
        </p:txBody>
      </p:sp>
    </p:spTree>
    <p:extLst>
      <p:ext uri="{BB962C8B-B14F-4D97-AF65-F5344CB8AC3E}">
        <p14:creationId xmlns:p14="http://schemas.microsoft.com/office/powerpoint/2010/main" val="26937962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B4C1839C-3D4B-4323-B37E-338B15BDD591}" type="slidenum">
              <a:rPr lang="en-US" smtClean="0"/>
              <a:t>26</a:t>
            </a:fld>
            <a:endParaRPr lang="en-US"/>
          </a:p>
        </p:txBody>
      </p:sp>
    </p:spTree>
    <p:extLst>
      <p:ext uri="{BB962C8B-B14F-4D97-AF65-F5344CB8AC3E}">
        <p14:creationId xmlns:p14="http://schemas.microsoft.com/office/powerpoint/2010/main" val="23551505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goal with this analysis is to go through all the reviews/comments for all the rooms and identify what </a:t>
            </a:r>
            <a:r>
              <a:rPr lang="en-US" sz="1200" kern="1200" dirty="0" err="1">
                <a:solidFill>
                  <a:schemeClr val="tx1"/>
                </a:solidFill>
                <a:effectLst/>
                <a:latin typeface="+mn-lt"/>
                <a:ea typeface="+mn-ea"/>
                <a:cs typeface="+mn-cs"/>
              </a:rPr>
              <a:t>Airbnb</a:t>
            </a:r>
            <a:r>
              <a:rPr lang="en-US" sz="1200" kern="1200" dirty="0">
                <a:solidFill>
                  <a:schemeClr val="tx1"/>
                </a:solidFill>
                <a:effectLst/>
                <a:latin typeface="+mn-lt"/>
                <a:ea typeface="+mn-ea"/>
                <a:cs typeface="+mn-cs"/>
              </a:rPr>
              <a:t> customers care the most about, when rating the rooms. Our main strategy is a very simple form of Natural Language Processing (NLP), in which we will correlate word frequencies with room ratings.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Before starting to analyze text data, we first need to go through some text pre-processing techniques. We should note here that this cleaning process could easily go on forever, since there's always an exception to every cleaning step. Therefore, our approach is to follow a minimum viable approach, with clear simple cleaning processes. Our goal is to get a “bag of words” for each room, i.e., a list of relevant words used in each room.</a:t>
            </a:r>
            <a:endParaRPr lang="pt-PT"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proceeded with the following steps, by means of regular expressions:</a:t>
            </a:r>
            <a:endParaRPr lang="pt-PT"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result is a string of words separated by a single space</a:t>
            </a:r>
          </a:p>
        </p:txBody>
      </p:sp>
      <p:sp>
        <p:nvSpPr>
          <p:cNvPr id="4" name="Slide Number Placeholder 3"/>
          <p:cNvSpPr>
            <a:spLocks noGrp="1"/>
          </p:cNvSpPr>
          <p:nvPr>
            <p:ph type="sldNum" sz="quarter" idx="10"/>
          </p:nvPr>
        </p:nvSpPr>
        <p:spPr/>
        <p:txBody>
          <a:bodyPr/>
          <a:lstStyle/>
          <a:p>
            <a:fld id="{B4C1839C-3D4B-4323-B37E-338B15BDD591}" type="slidenum">
              <a:rPr lang="en-US" smtClean="0"/>
              <a:t>29</a:t>
            </a:fld>
            <a:endParaRPr lang="en-US"/>
          </a:p>
        </p:txBody>
      </p:sp>
    </p:spTree>
    <p:extLst>
      <p:ext uri="{BB962C8B-B14F-4D97-AF65-F5344CB8AC3E}">
        <p14:creationId xmlns:p14="http://schemas.microsoft.com/office/powerpoint/2010/main" val="5718762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goal with this analysis is to go through all the reviews/comments for all the rooms and identify what </a:t>
            </a:r>
            <a:r>
              <a:rPr lang="en-US" sz="1200" kern="1200" dirty="0" err="1">
                <a:solidFill>
                  <a:schemeClr val="tx1"/>
                </a:solidFill>
                <a:effectLst/>
                <a:latin typeface="+mn-lt"/>
                <a:ea typeface="+mn-ea"/>
                <a:cs typeface="+mn-cs"/>
              </a:rPr>
              <a:t>Airbnb</a:t>
            </a:r>
            <a:r>
              <a:rPr lang="en-US" sz="1200" kern="1200" dirty="0">
                <a:solidFill>
                  <a:schemeClr val="tx1"/>
                </a:solidFill>
                <a:effectLst/>
                <a:latin typeface="+mn-lt"/>
                <a:ea typeface="+mn-ea"/>
                <a:cs typeface="+mn-cs"/>
              </a:rPr>
              <a:t> customers care the most about, when rating the rooms. Our main strategy is a very simple form of Natural Language Processing (NLP), in which we will correlate word frequencies with room ratings. </a:t>
            </a:r>
          </a:p>
          <a:p>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Before starting to analyze text data, we first need to go through some text pre-processing techniques. We should note here that this cleaning process could easily go on forever, since there's always an exception to every cleaning step. Therefore, our approach is to follow a minimum viable approach, with clear simple cleaning processes. Our goal is to get a “bag of words” for each room, i.e., a list of relevant words used in each room.</a:t>
            </a:r>
            <a:endParaRPr lang="pt-PT"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proceeded with the following steps, by means of regular expressions:</a:t>
            </a:r>
            <a:endParaRPr lang="pt-PT"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result is a string of words separated by a single space</a:t>
            </a:r>
          </a:p>
        </p:txBody>
      </p:sp>
      <p:sp>
        <p:nvSpPr>
          <p:cNvPr id="4" name="Slide Number Placeholder 3"/>
          <p:cNvSpPr>
            <a:spLocks noGrp="1"/>
          </p:cNvSpPr>
          <p:nvPr>
            <p:ph type="sldNum" sz="quarter" idx="10"/>
          </p:nvPr>
        </p:nvSpPr>
        <p:spPr/>
        <p:txBody>
          <a:bodyPr/>
          <a:lstStyle/>
          <a:p>
            <a:fld id="{B4C1839C-3D4B-4323-B37E-338B15BDD591}" type="slidenum">
              <a:rPr lang="en-US" smtClean="0"/>
              <a:t>30</a:t>
            </a:fld>
            <a:endParaRPr lang="en-US"/>
          </a:p>
        </p:txBody>
      </p:sp>
    </p:spTree>
    <p:extLst>
      <p:ext uri="{BB962C8B-B14F-4D97-AF65-F5344CB8AC3E}">
        <p14:creationId xmlns:p14="http://schemas.microsoft.com/office/powerpoint/2010/main" val="33779586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proceeded with the following steps, by means of regular expressions:</a:t>
            </a:r>
            <a:endParaRPr lang="pt-PT"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result is a string of words separated by a </a:t>
            </a:r>
            <a:r>
              <a:rPr lang="en-US" sz="1200" kern="1200">
                <a:solidFill>
                  <a:schemeClr val="tx1"/>
                </a:solidFill>
                <a:effectLst/>
                <a:latin typeface="+mn-lt"/>
                <a:ea typeface="+mn-ea"/>
                <a:cs typeface="+mn-cs"/>
              </a:rPr>
              <a:t>single space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4C1839C-3D4B-4323-B37E-338B15BDD591}" type="slidenum">
              <a:rPr lang="en-US" smtClean="0"/>
              <a:t>31</a:t>
            </a:fld>
            <a:endParaRPr lang="en-US"/>
          </a:p>
        </p:txBody>
      </p:sp>
    </p:spTree>
    <p:extLst>
      <p:ext uri="{BB962C8B-B14F-4D97-AF65-F5344CB8AC3E}">
        <p14:creationId xmlns:p14="http://schemas.microsoft.com/office/powerpoint/2010/main" val="40076938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Next, we went through a slightly more advanced cleaning process. We used the library </a:t>
            </a:r>
            <a:r>
              <a:rPr lang="en-US" sz="1200" kern="1200" dirty="0" err="1">
                <a:solidFill>
                  <a:schemeClr val="tx1"/>
                </a:solidFill>
                <a:effectLst/>
                <a:latin typeface="+mn-lt"/>
                <a:ea typeface="+mn-ea"/>
                <a:cs typeface="+mn-cs"/>
              </a:rPr>
              <a:t>nltk</a:t>
            </a:r>
            <a:r>
              <a:rPr lang="en-US" sz="1200" kern="1200" dirty="0">
                <a:solidFill>
                  <a:schemeClr val="tx1"/>
                </a:solidFill>
                <a:effectLst/>
                <a:latin typeface="+mn-lt"/>
                <a:ea typeface="+mn-ea"/>
                <a:cs typeface="+mn-cs"/>
              </a:rPr>
              <a:t> which has a list of </a:t>
            </a:r>
            <a:r>
              <a:rPr lang="en-US" sz="1200" kern="1200" dirty="0" err="1">
                <a:solidFill>
                  <a:schemeClr val="tx1"/>
                </a:solidFill>
                <a:effectLst/>
                <a:latin typeface="+mn-lt"/>
                <a:ea typeface="+mn-ea"/>
                <a:cs typeface="+mn-cs"/>
              </a:rPr>
              <a:t>stopwords</a:t>
            </a:r>
            <a:r>
              <a:rPr lang="en-US" sz="1200" kern="1200" dirty="0">
                <a:solidFill>
                  <a:schemeClr val="tx1"/>
                </a:solidFill>
                <a:effectLst/>
                <a:latin typeface="+mn-lt"/>
                <a:ea typeface="+mn-ea"/>
                <a:cs typeface="+mn-cs"/>
              </a:rPr>
              <a:t> (very common words that bear no meaning) and a list of “all” English words. We then went through each string of words and converted it to a list of strings, splitting by space. Then we iterated over the list to remove all the stop words and words that don't exist in the English language, obtaining:</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see that, for instance, “the” and “</a:t>
            </a:r>
            <a:r>
              <a:rPr lang="en-US" sz="1200" kern="1200" dirty="0" err="1">
                <a:solidFill>
                  <a:schemeClr val="tx1"/>
                </a:solidFill>
                <a:effectLst/>
                <a:latin typeface="+mn-lt"/>
                <a:ea typeface="+mn-ea"/>
                <a:cs typeface="+mn-cs"/>
              </a:rPr>
              <a:t>anywone</a:t>
            </a:r>
            <a:r>
              <a:rPr lang="en-US" sz="1200" kern="1200" dirty="0">
                <a:solidFill>
                  <a:schemeClr val="tx1"/>
                </a:solidFill>
                <a:effectLst/>
                <a:latin typeface="+mn-lt"/>
                <a:ea typeface="+mn-ea"/>
                <a:cs typeface="+mn-cs"/>
              </a:rPr>
              <a:t>” were removed because the first is a stop word and the latter is a typo.</a:t>
            </a:r>
            <a:endParaRPr lang="pt-PT"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pt-PT"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4C1839C-3D4B-4323-B37E-338B15BDD591}" type="slidenum">
              <a:rPr lang="en-US" smtClean="0"/>
              <a:t>32</a:t>
            </a:fld>
            <a:endParaRPr lang="en-US"/>
          </a:p>
        </p:txBody>
      </p:sp>
    </p:spTree>
    <p:extLst>
      <p:ext uri="{BB962C8B-B14F-4D97-AF65-F5344CB8AC3E}">
        <p14:creationId xmlns:p14="http://schemas.microsoft.com/office/powerpoint/2010/main" val="30009502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Afterwards, we used </a:t>
            </a:r>
            <a:r>
              <a:rPr lang="en-US" sz="1200" kern="1200" dirty="0" err="1">
                <a:solidFill>
                  <a:schemeClr val="tx1"/>
                </a:solidFill>
                <a:effectLst/>
                <a:latin typeface="+mn-lt"/>
                <a:ea typeface="+mn-ea"/>
                <a:cs typeface="+mn-cs"/>
              </a:rPr>
              <a:t>nltk</a:t>
            </a:r>
            <a:r>
              <a:rPr lang="en-US" sz="1200" kern="1200" dirty="0">
                <a:solidFill>
                  <a:schemeClr val="tx1"/>
                </a:solidFill>
                <a:effectLst/>
                <a:latin typeface="+mn-lt"/>
                <a:ea typeface="+mn-ea"/>
                <a:cs typeface="+mn-cs"/>
              </a:rPr>
              <a:t> once again to categorize each word according to its grammatical class. We decided that the words that port value to our analysis are only nouns and adjectives. Keeping only those resulted in:</a:t>
            </a:r>
            <a:endParaRPr lang="pt-PT"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Here we can see that “recommend” and “situated” were removed, due to being verbs. “lovely”, for instance, was identified as an adverb, although in this case it really is an adjective. Overall, after manually analyzing many of the thousand comments, we can say that this step was not very successful, misidentifying some words grammatically. Nonetheless, it was still better to perform this cleaning method than otherwise.</a:t>
            </a:r>
            <a:endParaRPr lang="pt-PT" sz="1200" kern="1200" dirty="0">
              <a:solidFill>
                <a:schemeClr val="tx1"/>
              </a:solidFill>
              <a:effectLst/>
              <a:latin typeface="+mn-lt"/>
              <a:ea typeface="+mn-ea"/>
              <a:cs typeface="+mn-cs"/>
            </a:endParaRPr>
          </a:p>
          <a:p>
            <a:endParaRPr lang="pt-PT"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4C1839C-3D4B-4323-B37E-338B15BDD591}" type="slidenum">
              <a:rPr lang="en-US" smtClean="0"/>
              <a:t>33</a:t>
            </a:fld>
            <a:endParaRPr lang="en-US"/>
          </a:p>
        </p:txBody>
      </p:sp>
    </p:spTree>
    <p:extLst>
      <p:ext uri="{BB962C8B-B14F-4D97-AF65-F5344CB8AC3E}">
        <p14:creationId xmlns:p14="http://schemas.microsoft.com/office/powerpoint/2010/main" val="1489741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and foremost, get the data. We don't yet know what room parameters are important to get, so the main goal here is to get every information we can, for as many rooms as we can.</a:t>
            </a:r>
          </a:p>
          <a:p>
            <a:r>
              <a:rPr lang="en-US" dirty="0"/>
              <a:t>We all know the drill. </a:t>
            </a:r>
          </a:p>
          <a:p>
            <a:r>
              <a:rPr lang="en-US" b="1" dirty="0"/>
              <a:t>*CLICK*</a:t>
            </a:r>
          </a:p>
          <a:p>
            <a:r>
              <a:rPr lang="en-US" dirty="0"/>
              <a:t>Go to the website, find the </a:t>
            </a:r>
            <a:r>
              <a:rPr lang="en-US" dirty="0" err="1"/>
              <a:t>url</a:t>
            </a:r>
            <a:r>
              <a:rPr lang="en-US" dirty="0"/>
              <a:t>, </a:t>
            </a:r>
            <a:r>
              <a:rPr lang="en-US" b="1" dirty="0"/>
              <a:t>*CLICK* </a:t>
            </a:r>
            <a:r>
              <a:rPr lang="en-US" dirty="0"/>
              <a:t>, find the search path, (in this case, we are going</a:t>
            </a:r>
            <a:r>
              <a:rPr lang="en-US" baseline="0" dirty="0"/>
              <a:t> to search for rooms in </a:t>
            </a:r>
            <a:r>
              <a:rPr lang="en-US" baseline="0" dirty="0" err="1"/>
              <a:t>lisbon</a:t>
            </a:r>
            <a:r>
              <a:rPr lang="en-US" dirty="0"/>
              <a:t>) </a:t>
            </a:r>
            <a:r>
              <a:rPr lang="en-US" b="1" dirty="0"/>
              <a:t>*CLICK* </a:t>
            </a:r>
            <a:r>
              <a:rPr lang="en-US" dirty="0"/>
              <a:t>adjust its parameters (is this case, a couple in the first week of august),</a:t>
            </a:r>
            <a:r>
              <a:rPr lang="en-US" baseline="0" dirty="0"/>
              <a:t> get the HTML and get the relevant data.</a:t>
            </a:r>
          </a:p>
          <a:p>
            <a:r>
              <a:rPr lang="en-US" baseline="0" dirty="0"/>
              <a:t>Simple enough right?</a:t>
            </a:r>
          </a:p>
          <a:p>
            <a:r>
              <a:rPr lang="en-US" b="1" baseline="0" dirty="0"/>
              <a:t>*CLICK*</a:t>
            </a:r>
          </a:p>
        </p:txBody>
      </p:sp>
      <p:sp>
        <p:nvSpPr>
          <p:cNvPr id="4" name="Slide Number Placeholder 3"/>
          <p:cNvSpPr>
            <a:spLocks noGrp="1"/>
          </p:cNvSpPr>
          <p:nvPr>
            <p:ph type="sldNum" sz="quarter" idx="10"/>
          </p:nvPr>
        </p:nvSpPr>
        <p:spPr/>
        <p:txBody>
          <a:bodyPr/>
          <a:lstStyle/>
          <a:p>
            <a:fld id="{B4C1839C-3D4B-4323-B37E-338B15BDD591}" type="slidenum">
              <a:rPr lang="en-US" smtClean="0"/>
              <a:t>3</a:t>
            </a:fld>
            <a:endParaRPr lang="en-US"/>
          </a:p>
        </p:txBody>
      </p:sp>
    </p:spTree>
    <p:extLst>
      <p:ext uri="{BB962C8B-B14F-4D97-AF65-F5344CB8AC3E}">
        <p14:creationId xmlns:p14="http://schemas.microsoft.com/office/powerpoint/2010/main" val="5012112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Then, we again used </a:t>
            </a:r>
            <a:r>
              <a:rPr lang="en-US" sz="1200" kern="1200" dirty="0" err="1">
                <a:solidFill>
                  <a:schemeClr val="tx1"/>
                </a:solidFill>
                <a:effectLst/>
                <a:latin typeface="+mn-lt"/>
                <a:ea typeface="+mn-ea"/>
                <a:cs typeface="+mn-cs"/>
              </a:rPr>
              <a:t>nltk</a:t>
            </a:r>
            <a:r>
              <a:rPr lang="en-US" sz="1200" kern="1200" dirty="0">
                <a:solidFill>
                  <a:schemeClr val="tx1"/>
                </a:solidFill>
                <a:effectLst/>
                <a:latin typeface="+mn-lt"/>
                <a:ea typeface="+mn-ea"/>
                <a:cs typeface="+mn-cs"/>
              </a:rPr>
              <a:t> to </a:t>
            </a:r>
            <a:r>
              <a:rPr lang="en-US" sz="1200" kern="1200" dirty="0" err="1">
                <a:solidFill>
                  <a:schemeClr val="tx1"/>
                </a:solidFill>
                <a:effectLst/>
                <a:latin typeface="+mn-lt"/>
                <a:ea typeface="+mn-ea"/>
                <a:cs typeface="+mn-cs"/>
              </a:rPr>
              <a:t>stemmatize</a:t>
            </a:r>
            <a:r>
              <a:rPr lang="en-US" sz="1200" kern="1200" dirty="0">
                <a:solidFill>
                  <a:schemeClr val="tx1"/>
                </a:solidFill>
                <a:effectLst/>
                <a:latin typeface="+mn-lt"/>
                <a:ea typeface="+mn-ea"/>
                <a:cs typeface="+mn-cs"/>
              </a:rPr>
              <a:t> words, i.e., convert every word to its most elementary stem. For instance, communication stems to </a:t>
            </a:r>
            <a:r>
              <a:rPr lang="en-US" sz="1200" kern="1200" dirty="0" err="1">
                <a:solidFill>
                  <a:schemeClr val="tx1"/>
                </a:solidFill>
                <a:effectLst/>
                <a:latin typeface="+mn-lt"/>
                <a:ea typeface="+mn-ea"/>
                <a:cs typeface="+mn-cs"/>
              </a:rPr>
              <a:t>commun</a:t>
            </a:r>
            <a:r>
              <a:rPr lang="en-US" sz="1200" kern="1200" dirty="0">
                <a:solidFill>
                  <a:schemeClr val="tx1"/>
                </a:solidFill>
                <a:effectLst/>
                <a:latin typeface="+mn-lt"/>
                <a:ea typeface="+mn-ea"/>
                <a:cs typeface="+mn-cs"/>
              </a:rPr>
              <a:t>. However, since these stems are not English words and are difficult to read, we substituted them, for simplicity, by the first word that was </a:t>
            </a:r>
            <a:r>
              <a:rPr lang="en-US" sz="1200" kern="1200" dirty="0" err="1">
                <a:solidFill>
                  <a:schemeClr val="tx1"/>
                </a:solidFill>
                <a:effectLst/>
                <a:latin typeface="+mn-lt"/>
                <a:ea typeface="+mn-ea"/>
                <a:cs typeface="+mn-cs"/>
              </a:rPr>
              <a:t>stemmatized</a:t>
            </a:r>
            <a:r>
              <a:rPr lang="en-US" sz="1200" kern="1200" dirty="0">
                <a:solidFill>
                  <a:schemeClr val="tx1"/>
                </a:solidFill>
                <a:effectLst/>
                <a:latin typeface="+mn-lt"/>
                <a:ea typeface="+mn-ea"/>
                <a:cs typeface="+mn-cs"/>
              </a:rPr>
              <a:t> to the same stem.</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case, “days” was converted to “day”, and thus we decreased the number of words without losing information.</a:t>
            </a:r>
            <a:endParaRPr lang="pt-PT" sz="1200" kern="1200" dirty="0">
              <a:solidFill>
                <a:schemeClr val="tx1"/>
              </a:solidFill>
              <a:effectLst/>
              <a:latin typeface="+mn-lt"/>
              <a:ea typeface="+mn-ea"/>
              <a:cs typeface="+mn-cs"/>
            </a:endParaRPr>
          </a:p>
          <a:p>
            <a:endParaRPr lang="pt-PT"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4C1839C-3D4B-4323-B37E-338B15BDD591}" type="slidenum">
              <a:rPr lang="en-US" smtClean="0"/>
              <a:t>34</a:t>
            </a:fld>
            <a:endParaRPr lang="en-US"/>
          </a:p>
        </p:txBody>
      </p:sp>
    </p:spTree>
    <p:extLst>
      <p:ext uri="{BB962C8B-B14F-4D97-AF65-F5344CB8AC3E}">
        <p14:creationId xmlns:p14="http://schemas.microsoft.com/office/powerpoint/2010/main" val="10514970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By using </a:t>
            </a:r>
            <a:r>
              <a:rPr lang="en-US" sz="1200" kern="1200" dirty="0" err="1">
                <a:solidFill>
                  <a:schemeClr val="tx1"/>
                </a:solidFill>
                <a:effectLst/>
                <a:latin typeface="+mn-lt"/>
                <a:ea typeface="+mn-ea"/>
                <a:cs typeface="+mn-cs"/>
              </a:rPr>
              <a:t>sklearn</a:t>
            </a:r>
            <a:r>
              <a:rPr lang="en-US" sz="1200" kern="1200" dirty="0">
                <a:solidFill>
                  <a:schemeClr val="tx1"/>
                </a:solidFill>
                <a:effectLst/>
                <a:latin typeface="+mn-lt"/>
                <a:ea typeface="+mn-ea"/>
                <a:cs typeface="+mn-cs"/>
              </a:rPr>
              <a:t>, we converted the “bag of words” format to a matrix where we have the rooms in the </a:t>
            </a:r>
            <a:r>
              <a:rPr lang="en-US" sz="1200" kern="1200" dirty="0" err="1">
                <a:solidFill>
                  <a:schemeClr val="tx1"/>
                </a:solidFill>
                <a:effectLst/>
                <a:latin typeface="+mn-lt"/>
                <a:ea typeface="+mn-ea"/>
                <a:cs typeface="+mn-cs"/>
              </a:rPr>
              <a:t>the</a:t>
            </a:r>
            <a:r>
              <a:rPr lang="en-US" sz="1200" kern="1200" dirty="0">
                <a:solidFill>
                  <a:schemeClr val="tx1"/>
                </a:solidFill>
                <a:effectLst/>
                <a:latin typeface="+mn-lt"/>
                <a:ea typeface="+mn-ea"/>
                <a:cs typeface="+mn-cs"/>
              </a:rPr>
              <a:t> rows and every word in the columns. The value is the frequency of the word for that room:</a:t>
            </a:r>
            <a:endParaRPr lang="pt-PT"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4C1839C-3D4B-4323-B37E-338B15BDD591}" type="slidenum">
              <a:rPr lang="en-US" smtClean="0"/>
              <a:t>35</a:t>
            </a:fld>
            <a:endParaRPr lang="en-US"/>
          </a:p>
        </p:txBody>
      </p:sp>
    </p:spTree>
    <p:extLst>
      <p:ext uri="{BB962C8B-B14F-4D97-AF65-F5344CB8AC3E}">
        <p14:creationId xmlns:p14="http://schemas.microsoft.com/office/powerpoint/2010/main" val="17213942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this matrix, we can easily find the most common words:</a:t>
            </a:r>
            <a:endParaRPr lang="pt-PT"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However, this does not tell us much. A word that is used in every comment, effectively has no added value. </a:t>
            </a:r>
            <a:endParaRPr lang="pt-PT"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Therefore, we decided to filter out the words that appear too many times (&gt;80%) or too few times (&lt;20%) and, for the remaining, find the correlation between each word and the rating of the room. After removing some words that give no insights (</a:t>
            </a:r>
            <a:r>
              <a:rPr lang="en-US" sz="1200" kern="1200" dirty="0" err="1">
                <a:solidFill>
                  <a:schemeClr val="tx1"/>
                </a:solidFill>
                <a:effectLst/>
                <a:latin typeface="+mn-lt"/>
                <a:ea typeface="+mn-ea"/>
                <a:cs typeface="+mn-cs"/>
              </a:rPr>
              <a:t>eg</a:t>
            </a:r>
            <a:r>
              <a:rPr lang="en-US" sz="1200" kern="1200" dirty="0">
                <a:solidFill>
                  <a:schemeClr val="tx1"/>
                </a:solidFill>
                <a:effectLst/>
                <a:latin typeface="+mn-lt"/>
                <a:ea typeface="+mn-ea"/>
                <a:cs typeface="+mn-cs"/>
              </a:rPr>
              <a:t>: beautiful, great, amazing,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we generated the following </a:t>
            </a:r>
            <a:r>
              <a:rPr lang="en-US" sz="1200" kern="1200" dirty="0" err="1">
                <a:solidFill>
                  <a:schemeClr val="tx1"/>
                </a:solidFill>
                <a:effectLst/>
                <a:latin typeface="+mn-lt"/>
                <a:ea typeface="+mn-ea"/>
                <a:cs typeface="+mn-cs"/>
              </a:rPr>
              <a:t>wordcloud</a:t>
            </a:r>
            <a:r>
              <a:rPr lang="en-US" sz="1200" kern="1200" dirty="0">
                <a:solidFill>
                  <a:schemeClr val="tx1"/>
                </a:solidFill>
                <a:effectLst/>
                <a:latin typeface="+mn-lt"/>
                <a:ea typeface="+mn-ea"/>
                <a:cs typeface="+mn-cs"/>
              </a:rPr>
              <a:t>, with the top correlated words:</a:t>
            </a:r>
            <a:endParaRPr lang="pt-PT"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4C1839C-3D4B-4323-B37E-338B15BDD591}" type="slidenum">
              <a:rPr lang="en-US" smtClean="0"/>
              <a:t>36</a:t>
            </a:fld>
            <a:endParaRPr lang="en-US"/>
          </a:p>
        </p:txBody>
      </p:sp>
    </p:spTree>
    <p:extLst>
      <p:ext uri="{BB962C8B-B14F-4D97-AF65-F5344CB8AC3E}">
        <p14:creationId xmlns:p14="http://schemas.microsoft.com/office/powerpoint/2010/main" val="20789725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Therefore, we decided to filter out the words that appear too many times (&gt;80%) or too few times (&lt;20%) and, for the remaining, find the correlation between each word and the rating of the room. After removing some words that give no insights (</a:t>
            </a:r>
            <a:r>
              <a:rPr lang="en-US" sz="1200" kern="1200" dirty="0" err="1">
                <a:solidFill>
                  <a:schemeClr val="tx1"/>
                </a:solidFill>
                <a:effectLst/>
                <a:latin typeface="+mn-lt"/>
                <a:ea typeface="+mn-ea"/>
                <a:cs typeface="+mn-cs"/>
              </a:rPr>
              <a:t>eg</a:t>
            </a:r>
            <a:r>
              <a:rPr lang="en-US" sz="1200" kern="1200" dirty="0">
                <a:solidFill>
                  <a:schemeClr val="tx1"/>
                </a:solidFill>
                <a:effectLst/>
                <a:latin typeface="+mn-lt"/>
                <a:ea typeface="+mn-ea"/>
                <a:cs typeface="+mn-cs"/>
              </a:rPr>
              <a:t>: beautiful, great, amazing,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 we generated the following </a:t>
            </a:r>
            <a:r>
              <a:rPr lang="en-US" sz="1200" kern="1200" dirty="0" err="1">
                <a:solidFill>
                  <a:schemeClr val="tx1"/>
                </a:solidFill>
                <a:effectLst/>
                <a:latin typeface="+mn-lt"/>
                <a:ea typeface="+mn-ea"/>
                <a:cs typeface="+mn-cs"/>
              </a:rPr>
              <a:t>wordcloud</a:t>
            </a:r>
            <a:r>
              <a:rPr lang="en-US" sz="1200" kern="1200" dirty="0">
                <a:solidFill>
                  <a:schemeClr val="tx1"/>
                </a:solidFill>
                <a:effectLst/>
                <a:latin typeface="+mn-lt"/>
                <a:ea typeface="+mn-ea"/>
                <a:cs typeface="+mn-cs"/>
              </a:rPr>
              <a:t>, with the top correlated words:</a:t>
            </a:r>
            <a:endParaRPr lang="pt-PT"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4C1839C-3D4B-4323-B37E-338B15BDD591}" type="slidenum">
              <a:rPr lang="en-US" smtClean="0"/>
              <a:t>37</a:t>
            </a:fld>
            <a:endParaRPr lang="en-US"/>
          </a:p>
        </p:txBody>
      </p:sp>
    </p:spTree>
    <p:extLst>
      <p:ext uri="{BB962C8B-B14F-4D97-AF65-F5344CB8AC3E}">
        <p14:creationId xmlns:p14="http://schemas.microsoft.com/office/powerpoint/2010/main" val="3781162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4C1839C-3D4B-4323-B37E-338B15BDD591}" type="slidenum">
              <a:rPr lang="en-US" smtClean="0"/>
              <a:t>38</a:t>
            </a:fld>
            <a:endParaRPr lang="en-US"/>
          </a:p>
        </p:txBody>
      </p:sp>
    </p:spTree>
    <p:extLst>
      <p:ext uri="{BB962C8B-B14F-4D97-AF65-F5344CB8AC3E}">
        <p14:creationId xmlns:p14="http://schemas.microsoft.com/office/powerpoint/2010/main" val="2488520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An investor that creates an ad that offers 15 amenities, charges 20€ in Service Fee, has no reviews (since</a:t>
            </a:r>
          </a:p>
          <a:p>
            <a:r>
              <a:rPr lang="en-US" dirty="0">
                <a:solidFill>
                  <a:schemeClr val="tx1"/>
                </a:solidFill>
              </a:rPr>
              <a:t>it is new), it has 10 pics, and it is located 1km from the center ([{'</a:t>
            </a:r>
            <a:r>
              <a:rPr lang="en-US" dirty="0" err="1">
                <a:solidFill>
                  <a:schemeClr val="tx1"/>
                </a:solidFill>
              </a:rPr>
              <a:t>totalLanguages</a:t>
            </a:r>
            <a:r>
              <a:rPr lang="en-US" dirty="0">
                <a:solidFill>
                  <a:schemeClr val="tx1"/>
                </a:solidFill>
              </a:rPr>
              <a:t>': 2, '</a:t>
            </a:r>
            <a:r>
              <a:rPr lang="en-US" dirty="0" err="1">
                <a:solidFill>
                  <a:schemeClr val="tx1"/>
                </a:solidFill>
              </a:rPr>
              <a:t>totalAmenities</a:t>
            </a:r>
            <a:r>
              <a:rPr lang="en-US" dirty="0">
                <a:solidFill>
                  <a:schemeClr val="tx1"/>
                </a:solidFill>
              </a:rPr>
              <a:t>': 15, '</a:t>
            </a:r>
            <a:r>
              <a:rPr lang="en-US" dirty="0" err="1">
                <a:solidFill>
                  <a:schemeClr val="tx1"/>
                </a:solidFill>
              </a:rPr>
              <a:t>serviceFee</a:t>
            </a:r>
            <a:r>
              <a:rPr lang="en-US" dirty="0">
                <a:solidFill>
                  <a:schemeClr val="tx1"/>
                </a:solidFill>
              </a:rPr>
              <a:t>':</a:t>
            </a:r>
          </a:p>
          <a:p>
            <a:r>
              <a:rPr lang="en-US" dirty="0">
                <a:solidFill>
                  <a:schemeClr val="tx1"/>
                </a:solidFill>
              </a:rPr>
              <a:t>20, '</a:t>
            </a:r>
            <a:r>
              <a:rPr lang="en-US" dirty="0" err="1">
                <a:solidFill>
                  <a:schemeClr val="tx1"/>
                </a:solidFill>
              </a:rPr>
              <a:t>reviewsCount</a:t>
            </a:r>
            <a:r>
              <a:rPr lang="en-US" dirty="0">
                <a:solidFill>
                  <a:schemeClr val="tx1"/>
                </a:solidFill>
              </a:rPr>
              <a:t>': 0, '</a:t>
            </a:r>
            <a:r>
              <a:rPr lang="en-US" dirty="0" err="1">
                <a:solidFill>
                  <a:schemeClr val="tx1"/>
                </a:solidFill>
              </a:rPr>
              <a:t>pictureCount</a:t>
            </a:r>
            <a:r>
              <a:rPr lang="en-US" dirty="0">
                <a:solidFill>
                  <a:schemeClr val="tx1"/>
                </a:solidFill>
              </a:rPr>
              <a:t>': 10, 'monthsSinceCreation':0, 'distToCenter':1, 'daysSinceUpdate':1, 'respTime':1</a:t>
            </a:r>
          </a:p>
          <a:p>
            <a:r>
              <a:rPr lang="en-US" dirty="0">
                <a:solidFill>
                  <a:schemeClr val="tx1"/>
                </a:solidFill>
              </a:rPr>
              <a:t>,'room':2, 'loc':2 (</a:t>
            </a:r>
            <a:r>
              <a:rPr lang="en-US" dirty="0" err="1">
                <a:solidFill>
                  <a:schemeClr val="tx1"/>
                </a:solidFill>
              </a:rPr>
              <a:t>arruda</a:t>
            </a:r>
            <a:r>
              <a:rPr lang="en-US" dirty="0">
                <a:solidFill>
                  <a:schemeClr val="tx1"/>
                </a:solidFill>
              </a:rPr>
              <a:t>-dos-</a:t>
            </a:r>
            <a:r>
              <a:rPr lang="en-US" dirty="0" err="1">
                <a:solidFill>
                  <a:schemeClr val="tx1"/>
                </a:solidFill>
              </a:rPr>
              <a:t>vinhos</a:t>
            </a:r>
            <a:r>
              <a:rPr lang="en-US" dirty="0">
                <a:solidFill>
                  <a:schemeClr val="tx1"/>
                </a:solidFill>
              </a:rPr>
              <a:t>)}]) can charge 99,7€ per night</a:t>
            </a:r>
          </a:p>
          <a:p>
            <a:endParaRPr lang="en-US" dirty="0"/>
          </a:p>
        </p:txBody>
      </p:sp>
      <p:sp>
        <p:nvSpPr>
          <p:cNvPr id="4" name="Slide Number Placeholder 3"/>
          <p:cNvSpPr>
            <a:spLocks noGrp="1"/>
          </p:cNvSpPr>
          <p:nvPr>
            <p:ph type="sldNum" sz="quarter" idx="10"/>
          </p:nvPr>
        </p:nvSpPr>
        <p:spPr/>
        <p:txBody>
          <a:bodyPr/>
          <a:lstStyle/>
          <a:p>
            <a:fld id="{B4C1839C-3D4B-4323-B37E-338B15BDD591}" type="slidenum">
              <a:rPr lang="en-US" smtClean="0"/>
              <a:t>39</a:t>
            </a:fld>
            <a:endParaRPr lang="en-US"/>
          </a:p>
        </p:txBody>
      </p:sp>
    </p:spTree>
    <p:extLst>
      <p:ext uri="{BB962C8B-B14F-4D97-AF65-F5344CB8AC3E}">
        <p14:creationId xmlns:p14="http://schemas.microsoft.com/office/powerpoint/2010/main" val="2066776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So</a:t>
            </a:r>
            <a:r>
              <a:rPr lang="pt-PT" dirty="0"/>
              <a:t> </a:t>
            </a:r>
            <a:r>
              <a:rPr lang="pt-PT" dirty="0" err="1"/>
              <a:t>we</a:t>
            </a:r>
            <a:r>
              <a:rPr lang="pt-PT" baseline="0" dirty="0"/>
              <a:t> </a:t>
            </a:r>
            <a:r>
              <a:rPr lang="pt-PT" baseline="0" dirty="0" err="1"/>
              <a:t>went</a:t>
            </a:r>
            <a:r>
              <a:rPr lang="pt-PT" baseline="0" dirty="0"/>
              <a:t> to </a:t>
            </a:r>
            <a:r>
              <a:rPr lang="pt-PT" baseline="0" dirty="0" err="1"/>
              <a:t>postman</a:t>
            </a:r>
            <a:r>
              <a:rPr lang="pt-PT" baseline="0" dirty="0"/>
              <a:t> </a:t>
            </a:r>
            <a:r>
              <a:rPr lang="pt-PT" baseline="0" dirty="0" err="1"/>
              <a:t>and</a:t>
            </a:r>
            <a:r>
              <a:rPr lang="pt-PT" baseline="0" dirty="0"/>
              <a:t> </a:t>
            </a:r>
            <a:r>
              <a:rPr lang="pt-PT" baseline="0" dirty="0" err="1"/>
              <a:t>did</a:t>
            </a:r>
            <a:r>
              <a:rPr lang="pt-PT" baseline="0" dirty="0"/>
              <a:t> </a:t>
            </a:r>
            <a:r>
              <a:rPr lang="pt-PT" baseline="0" dirty="0" err="1"/>
              <a:t>just</a:t>
            </a:r>
            <a:r>
              <a:rPr lang="pt-PT" baseline="0" dirty="0"/>
              <a:t> </a:t>
            </a:r>
            <a:r>
              <a:rPr lang="pt-PT" baseline="0" dirty="0" err="1"/>
              <a:t>that</a:t>
            </a:r>
            <a:r>
              <a:rPr lang="pt-PT" baseline="0" dirty="0"/>
              <a:t>, </a:t>
            </a:r>
            <a:r>
              <a:rPr lang="pt-PT" baseline="0" dirty="0" err="1"/>
              <a:t>an</a:t>
            </a:r>
            <a:r>
              <a:rPr lang="pt-PT" baseline="0" dirty="0"/>
              <a:t> </a:t>
            </a:r>
            <a:r>
              <a:rPr lang="pt-PT" baseline="0" dirty="0" err="1"/>
              <a:t>http</a:t>
            </a:r>
            <a:r>
              <a:rPr lang="pt-PT" baseline="0" dirty="0"/>
              <a:t> </a:t>
            </a:r>
            <a:r>
              <a:rPr lang="pt-PT" baseline="0" dirty="0" err="1"/>
              <a:t>get</a:t>
            </a:r>
            <a:r>
              <a:rPr lang="pt-PT" baseline="0" dirty="0"/>
              <a:t> </a:t>
            </a:r>
            <a:r>
              <a:rPr lang="pt-PT" baseline="0" dirty="0" err="1"/>
              <a:t>request</a:t>
            </a:r>
            <a:r>
              <a:rPr lang="pt-PT" baseline="0" dirty="0"/>
              <a:t>. </a:t>
            </a:r>
            <a:r>
              <a:rPr lang="pt-PT" baseline="0" dirty="0" err="1"/>
              <a:t>However</a:t>
            </a:r>
            <a:r>
              <a:rPr lang="pt-PT" baseline="0" dirty="0"/>
              <a:t>, </a:t>
            </a:r>
            <a:r>
              <a:rPr lang="pt-PT" baseline="0" dirty="0" err="1"/>
              <a:t>what</a:t>
            </a:r>
            <a:r>
              <a:rPr lang="pt-PT" baseline="0" dirty="0"/>
              <a:t> </a:t>
            </a:r>
            <a:r>
              <a:rPr lang="pt-PT" baseline="0" dirty="0" err="1"/>
              <a:t>we</a:t>
            </a:r>
            <a:r>
              <a:rPr lang="pt-PT" baseline="0" dirty="0"/>
              <a:t> </a:t>
            </a:r>
            <a:r>
              <a:rPr lang="pt-PT" baseline="0" dirty="0" err="1"/>
              <a:t>got</a:t>
            </a:r>
            <a:r>
              <a:rPr lang="pt-PT" baseline="0" dirty="0"/>
              <a:t>, </a:t>
            </a:r>
            <a:r>
              <a:rPr lang="pt-PT" baseline="0" dirty="0" err="1"/>
              <a:t>was</a:t>
            </a:r>
            <a:r>
              <a:rPr lang="pt-PT" baseline="0" dirty="0"/>
              <a:t> </a:t>
            </a:r>
            <a:r>
              <a:rPr lang="pt-PT" baseline="0" dirty="0" err="1"/>
              <a:t>not</a:t>
            </a:r>
            <a:r>
              <a:rPr lang="pt-PT" baseline="0" dirty="0"/>
              <a:t> </a:t>
            </a:r>
            <a:r>
              <a:rPr lang="pt-PT" baseline="0" dirty="0" err="1"/>
              <a:t>the</a:t>
            </a:r>
            <a:r>
              <a:rPr lang="pt-PT" baseline="0" dirty="0"/>
              <a:t> HTML </a:t>
            </a:r>
            <a:r>
              <a:rPr lang="pt-PT" baseline="0" dirty="0" err="1"/>
              <a:t>we</a:t>
            </a:r>
            <a:r>
              <a:rPr lang="pt-PT" baseline="0" dirty="0"/>
              <a:t> </a:t>
            </a:r>
            <a:r>
              <a:rPr lang="pt-PT" baseline="0" dirty="0" err="1"/>
              <a:t>were</a:t>
            </a:r>
            <a:r>
              <a:rPr lang="pt-PT" baseline="0" dirty="0"/>
              <a:t> </a:t>
            </a:r>
            <a:r>
              <a:rPr lang="pt-PT" baseline="0" dirty="0" err="1"/>
              <a:t>hoping</a:t>
            </a:r>
            <a:r>
              <a:rPr lang="pt-PT" baseline="0" dirty="0"/>
              <a:t> for. </a:t>
            </a:r>
            <a:r>
              <a:rPr lang="pt-PT" baseline="0" dirty="0" err="1"/>
              <a:t>If</a:t>
            </a:r>
            <a:r>
              <a:rPr lang="pt-PT" baseline="0" dirty="0"/>
              <a:t> </a:t>
            </a:r>
            <a:r>
              <a:rPr lang="pt-PT" baseline="0" dirty="0" err="1"/>
              <a:t>you</a:t>
            </a:r>
            <a:r>
              <a:rPr lang="pt-PT" baseline="0" dirty="0"/>
              <a:t> look </a:t>
            </a:r>
            <a:r>
              <a:rPr lang="pt-PT" baseline="0" dirty="0" err="1"/>
              <a:t>carefully</a:t>
            </a:r>
            <a:r>
              <a:rPr lang="pt-PT" baseline="0" dirty="0"/>
              <a:t> </a:t>
            </a:r>
            <a:r>
              <a:rPr lang="pt-PT" baseline="0" dirty="0" err="1"/>
              <a:t>at</a:t>
            </a:r>
            <a:r>
              <a:rPr lang="pt-PT" baseline="0" dirty="0"/>
              <a:t> </a:t>
            </a:r>
            <a:r>
              <a:rPr lang="pt-PT" baseline="0" dirty="0" err="1"/>
              <a:t>the</a:t>
            </a:r>
            <a:r>
              <a:rPr lang="pt-PT" baseline="0" dirty="0"/>
              <a:t> response, </a:t>
            </a:r>
            <a:r>
              <a:rPr lang="pt-PT" baseline="0" dirty="0" err="1"/>
              <a:t>you'll</a:t>
            </a:r>
            <a:r>
              <a:rPr lang="pt-PT" baseline="0" dirty="0"/>
              <a:t> </a:t>
            </a:r>
            <a:r>
              <a:rPr lang="pt-PT" baseline="0" dirty="0" err="1"/>
              <a:t>find</a:t>
            </a:r>
            <a:r>
              <a:rPr lang="pt-PT" baseline="0" dirty="0"/>
              <a:t> </a:t>
            </a:r>
            <a:r>
              <a:rPr lang="pt-PT" baseline="0" dirty="0" err="1"/>
              <a:t>that</a:t>
            </a:r>
            <a:r>
              <a:rPr lang="pt-PT" baseline="0" dirty="0"/>
              <a:t> </a:t>
            </a:r>
            <a:r>
              <a:rPr lang="pt-PT" baseline="0" dirty="0" err="1"/>
              <a:t>is</a:t>
            </a:r>
            <a:r>
              <a:rPr lang="pt-PT" baseline="0" dirty="0"/>
              <a:t> </a:t>
            </a:r>
            <a:r>
              <a:rPr lang="pt-PT" baseline="0" dirty="0" err="1"/>
              <a:t>only</a:t>
            </a:r>
            <a:r>
              <a:rPr lang="pt-PT" baseline="0" dirty="0"/>
              <a:t> </a:t>
            </a:r>
            <a:r>
              <a:rPr lang="pt-PT" baseline="0" dirty="0" err="1"/>
              <a:t>has</a:t>
            </a:r>
            <a:r>
              <a:rPr lang="pt-PT" baseline="0" dirty="0"/>
              <a:t> script </a:t>
            </a:r>
            <a:r>
              <a:rPr lang="pt-PT" baseline="0" dirty="0" err="1"/>
              <a:t>tags</a:t>
            </a:r>
            <a:r>
              <a:rPr lang="pt-PT" baseline="0" dirty="0"/>
              <a:t>, </a:t>
            </a:r>
            <a:r>
              <a:rPr lang="pt-PT" baseline="0" dirty="0" err="1"/>
              <a:t>with</a:t>
            </a:r>
            <a:r>
              <a:rPr lang="pt-PT" baseline="0" dirty="0"/>
              <a:t> </a:t>
            </a:r>
            <a:r>
              <a:rPr lang="pt-PT" baseline="0" dirty="0" err="1"/>
              <a:t>javascript</a:t>
            </a:r>
            <a:r>
              <a:rPr lang="pt-PT" baseline="0" dirty="0"/>
              <a:t> </a:t>
            </a:r>
            <a:r>
              <a:rPr lang="pt-PT" baseline="0" dirty="0" err="1"/>
              <a:t>only</a:t>
            </a:r>
            <a:r>
              <a:rPr lang="pt-PT" baseline="0" dirty="0"/>
              <a:t>. </a:t>
            </a:r>
            <a:r>
              <a:rPr lang="pt-PT" b="1" baseline="0" dirty="0"/>
              <a:t>*CLICK* </a:t>
            </a:r>
            <a:r>
              <a:rPr lang="pt-PT" b="0" baseline="0" dirty="0" err="1"/>
              <a:t>Why</a:t>
            </a:r>
            <a:r>
              <a:rPr lang="pt-PT" b="0" baseline="0" dirty="0"/>
              <a:t> </a:t>
            </a:r>
            <a:r>
              <a:rPr lang="pt-PT" b="0" baseline="0" dirty="0" err="1"/>
              <a:t>can't</a:t>
            </a:r>
            <a:r>
              <a:rPr lang="pt-PT" b="0" baseline="0" dirty="0"/>
              <a:t> </a:t>
            </a:r>
            <a:r>
              <a:rPr lang="pt-PT" b="0" baseline="0" dirty="0" err="1"/>
              <a:t>reality</a:t>
            </a:r>
            <a:r>
              <a:rPr lang="pt-PT" b="0" baseline="0" dirty="0"/>
              <a:t> </a:t>
            </a:r>
            <a:r>
              <a:rPr lang="pt-PT" b="0" baseline="0" dirty="0" err="1"/>
              <a:t>be</a:t>
            </a:r>
            <a:r>
              <a:rPr lang="pt-PT" b="0" baseline="0" dirty="0"/>
              <a:t> as </a:t>
            </a:r>
            <a:r>
              <a:rPr lang="pt-PT" b="0" baseline="0" dirty="0" err="1"/>
              <a:t>simple</a:t>
            </a:r>
            <a:r>
              <a:rPr lang="pt-PT" b="0" baseline="0" dirty="0"/>
              <a:t> as </a:t>
            </a:r>
            <a:r>
              <a:rPr lang="pt-PT" b="0" baseline="0" dirty="0" err="1"/>
              <a:t>the</a:t>
            </a:r>
            <a:r>
              <a:rPr lang="pt-PT" b="0" baseline="0" dirty="0"/>
              <a:t> </a:t>
            </a:r>
            <a:r>
              <a:rPr lang="pt-PT" b="0" baseline="0" dirty="0" err="1"/>
              <a:t>exampels</a:t>
            </a:r>
            <a:r>
              <a:rPr lang="pt-PT" b="0" baseline="0" dirty="0"/>
              <a:t> professor </a:t>
            </a:r>
            <a:r>
              <a:rPr lang="pt-PT" b="0" baseline="0" dirty="0" err="1"/>
              <a:t>give</a:t>
            </a:r>
            <a:r>
              <a:rPr lang="pt-PT" b="0" baseline="0" dirty="0"/>
              <a:t> in </a:t>
            </a:r>
            <a:r>
              <a:rPr lang="pt-PT" b="0" baseline="0" dirty="0" err="1"/>
              <a:t>class</a:t>
            </a:r>
            <a:r>
              <a:rPr lang="pt-PT" b="0" baseline="0" dirty="0"/>
              <a:t>??</a:t>
            </a:r>
          </a:p>
          <a:p>
            <a:endParaRPr lang="pt-PT" baseline="0" dirty="0"/>
          </a:p>
          <a:p>
            <a:r>
              <a:rPr lang="pt-PT" baseline="0" dirty="0" err="1"/>
              <a:t>What's</a:t>
            </a:r>
            <a:r>
              <a:rPr lang="pt-PT" baseline="0" dirty="0"/>
              <a:t> </a:t>
            </a:r>
            <a:r>
              <a:rPr lang="pt-PT" baseline="0" dirty="0" err="1"/>
              <a:t>worse</a:t>
            </a:r>
            <a:r>
              <a:rPr lang="pt-PT" baseline="0" dirty="0"/>
              <a:t>, </a:t>
            </a:r>
            <a:r>
              <a:rPr lang="pt-PT" baseline="0" dirty="0" err="1"/>
              <a:t>this</a:t>
            </a:r>
            <a:r>
              <a:rPr lang="pt-PT" baseline="0" dirty="0"/>
              <a:t> response </a:t>
            </a:r>
            <a:r>
              <a:rPr lang="pt-PT" baseline="0" dirty="0" err="1"/>
              <a:t>didn't</a:t>
            </a:r>
            <a:r>
              <a:rPr lang="pt-PT" baseline="0" dirty="0"/>
              <a:t> </a:t>
            </a:r>
            <a:r>
              <a:rPr lang="pt-PT" baseline="0" dirty="0" err="1"/>
              <a:t>have</a:t>
            </a:r>
            <a:r>
              <a:rPr lang="pt-PT" baseline="0" dirty="0"/>
              <a:t> </a:t>
            </a:r>
            <a:r>
              <a:rPr lang="pt-PT" baseline="0" dirty="0" err="1"/>
              <a:t>any</a:t>
            </a:r>
            <a:r>
              <a:rPr lang="pt-PT" baseline="0" dirty="0"/>
              <a:t> </a:t>
            </a:r>
            <a:r>
              <a:rPr lang="pt-PT" baseline="0" dirty="0" err="1"/>
              <a:t>information</a:t>
            </a:r>
            <a:r>
              <a:rPr lang="pt-PT" baseline="0" dirty="0"/>
              <a:t> </a:t>
            </a:r>
            <a:r>
              <a:rPr lang="pt-PT" baseline="0" dirty="0" err="1"/>
              <a:t>about</a:t>
            </a:r>
            <a:r>
              <a:rPr lang="pt-PT" baseline="0" dirty="0"/>
              <a:t> </a:t>
            </a:r>
            <a:r>
              <a:rPr lang="pt-PT" baseline="0" dirty="0" err="1"/>
              <a:t>the</a:t>
            </a:r>
            <a:r>
              <a:rPr lang="pt-PT" baseline="0" dirty="0"/>
              <a:t> </a:t>
            </a:r>
            <a:r>
              <a:rPr lang="pt-PT" baseline="0" dirty="0" err="1"/>
              <a:t>rooms</a:t>
            </a:r>
            <a:r>
              <a:rPr lang="pt-PT" baseline="0" dirty="0"/>
              <a:t> </a:t>
            </a:r>
            <a:r>
              <a:rPr lang="pt-PT" baseline="0" dirty="0" err="1"/>
              <a:t>at</a:t>
            </a:r>
            <a:r>
              <a:rPr lang="pt-PT" baseline="0" dirty="0"/>
              <a:t> </a:t>
            </a:r>
            <a:r>
              <a:rPr lang="pt-PT" baseline="0" dirty="0" err="1"/>
              <a:t>all</a:t>
            </a:r>
            <a:r>
              <a:rPr lang="pt-PT" baseline="0" dirty="0"/>
              <a:t>, </a:t>
            </a:r>
            <a:r>
              <a:rPr lang="pt-PT" baseline="0" dirty="0" err="1"/>
              <a:t>not</a:t>
            </a:r>
            <a:r>
              <a:rPr lang="pt-PT" baseline="0" dirty="0"/>
              <a:t> </a:t>
            </a:r>
            <a:r>
              <a:rPr lang="pt-PT" baseline="0" dirty="0" err="1"/>
              <a:t>the</a:t>
            </a:r>
            <a:r>
              <a:rPr lang="pt-PT" baseline="0" dirty="0"/>
              <a:t> </a:t>
            </a:r>
            <a:r>
              <a:rPr lang="pt-PT" baseline="0" dirty="0" err="1"/>
              <a:t>room</a:t>
            </a:r>
            <a:r>
              <a:rPr lang="pt-PT" baseline="0" dirty="0"/>
              <a:t> ids, </a:t>
            </a:r>
            <a:r>
              <a:rPr lang="pt-PT" baseline="0" dirty="0" err="1"/>
              <a:t>not</a:t>
            </a:r>
            <a:r>
              <a:rPr lang="pt-PT" baseline="0" dirty="0"/>
              <a:t> </a:t>
            </a:r>
            <a:r>
              <a:rPr lang="pt-PT" baseline="0" dirty="0" err="1"/>
              <a:t>the</a:t>
            </a:r>
            <a:r>
              <a:rPr lang="pt-PT" baseline="0" dirty="0"/>
              <a:t> </a:t>
            </a:r>
            <a:r>
              <a:rPr lang="pt-PT" baseline="0" dirty="0" err="1"/>
              <a:t>titles</a:t>
            </a:r>
            <a:r>
              <a:rPr lang="pt-PT" baseline="0" dirty="0"/>
              <a:t>, </a:t>
            </a:r>
            <a:r>
              <a:rPr lang="pt-PT" baseline="0" dirty="0" err="1"/>
              <a:t>nothing</a:t>
            </a:r>
            <a:r>
              <a:rPr lang="pt-PT" baseline="0" dirty="0"/>
              <a:t>. </a:t>
            </a:r>
            <a:r>
              <a:rPr lang="pt-PT" b="1" baseline="0" dirty="0"/>
              <a:t>*CLICK* </a:t>
            </a:r>
            <a:endParaRPr lang="pt-PT" dirty="0"/>
          </a:p>
        </p:txBody>
      </p:sp>
      <p:sp>
        <p:nvSpPr>
          <p:cNvPr id="4" name="Slide Number Placeholder 3"/>
          <p:cNvSpPr>
            <a:spLocks noGrp="1"/>
          </p:cNvSpPr>
          <p:nvPr>
            <p:ph type="sldNum" sz="quarter" idx="10"/>
          </p:nvPr>
        </p:nvSpPr>
        <p:spPr/>
        <p:txBody>
          <a:bodyPr/>
          <a:lstStyle/>
          <a:p>
            <a:fld id="{B4C1839C-3D4B-4323-B37E-338B15BDD591}" type="slidenum">
              <a:rPr lang="en-US" smtClean="0"/>
              <a:t>4</a:t>
            </a:fld>
            <a:endParaRPr lang="en-US"/>
          </a:p>
        </p:txBody>
      </p:sp>
    </p:spTree>
    <p:extLst>
      <p:ext uri="{BB962C8B-B14F-4D97-AF65-F5344CB8AC3E}">
        <p14:creationId xmlns:p14="http://schemas.microsoft.com/office/powerpoint/2010/main" val="976488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So</a:t>
            </a:r>
            <a:r>
              <a:rPr lang="pt-PT" dirty="0"/>
              <a:t> </a:t>
            </a:r>
            <a:r>
              <a:rPr lang="pt-PT" dirty="0" err="1"/>
              <a:t>we</a:t>
            </a:r>
            <a:r>
              <a:rPr lang="pt-PT" baseline="0" dirty="0"/>
              <a:t> </a:t>
            </a:r>
            <a:r>
              <a:rPr lang="pt-PT" baseline="0" dirty="0" err="1"/>
              <a:t>went</a:t>
            </a:r>
            <a:r>
              <a:rPr lang="pt-PT" baseline="0" dirty="0"/>
              <a:t> to </a:t>
            </a:r>
            <a:r>
              <a:rPr lang="pt-PT" baseline="0" dirty="0" err="1"/>
              <a:t>postman</a:t>
            </a:r>
            <a:r>
              <a:rPr lang="pt-PT" baseline="0" dirty="0"/>
              <a:t> </a:t>
            </a:r>
            <a:r>
              <a:rPr lang="pt-PT" baseline="0" dirty="0" err="1"/>
              <a:t>and</a:t>
            </a:r>
            <a:r>
              <a:rPr lang="pt-PT" baseline="0" dirty="0"/>
              <a:t> </a:t>
            </a:r>
            <a:r>
              <a:rPr lang="pt-PT" baseline="0" dirty="0" err="1"/>
              <a:t>did</a:t>
            </a:r>
            <a:r>
              <a:rPr lang="pt-PT" baseline="0" dirty="0"/>
              <a:t> </a:t>
            </a:r>
            <a:r>
              <a:rPr lang="pt-PT" baseline="0" dirty="0" err="1"/>
              <a:t>just</a:t>
            </a:r>
            <a:r>
              <a:rPr lang="pt-PT" baseline="0" dirty="0"/>
              <a:t> </a:t>
            </a:r>
            <a:r>
              <a:rPr lang="pt-PT" baseline="0" dirty="0" err="1"/>
              <a:t>that</a:t>
            </a:r>
            <a:r>
              <a:rPr lang="pt-PT" baseline="0" dirty="0"/>
              <a:t>, </a:t>
            </a:r>
            <a:r>
              <a:rPr lang="pt-PT" baseline="0" dirty="0" err="1"/>
              <a:t>an</a:t>
            </a:r>
            <a:r>
              <a:rPr lang="pt-PT" baseline="0" dirty="0"/>
              <a:t> </a:t>
            </a:r>
            <a:r>
              <a:rPr lang="pt-PT" baseline="0" dirty="0" err="1"/>
              <a:t>http</a:t>
            </a:r>
            <a:r>
              <a:rPr lang="pt-PT" baseline="0" dirty="0"/>
              <a:t> </a:t>
            </a:r>
            <a:r>
              <a:rPr lang="pt-PT" baseline="0" dirty="0" err="1"/>
              <a:t>get</a:t>
            </a:r>
            <a:r>
              <a:rPr lang="pt-PT" baseline="0" dirty="0"/>
              <a:t> </a:t>
            </a:r>
            <a:r>
              <a:rPr lang="pt-PT" baseline="0" dirty="0" err="1"/>
              <a:t>request</a:t>
            </a:r>
            <a:r>
              <a:rPr lang="pt-PT" baseline="0" dirty="0"/>
              <a:t>. </a:t>
            </a:r>
            <a:r>
              <a:rPr lang="pt-PT" baseline="0" dirty="0" err="1"/>
              <a:t>However</a:t>
            </a:r>
            <a:r>
              <a:rPr lang="pt-PT" baseline="0" dirty="0"/>
              <a:t>, </a:t>
            </a:r>
            <a:r>
              <a:rPr lang="pt-PT" baseline="0" dirty="0" err="1"/>
              <a:t>what</a:t>
            </a:r>
            <a:r>
              <a:rPr lang="pt-PT" baseline="0" dirty="0"/>
              <a:t> </a:t>
            </a:r>
            <a:r>
              <a:rPr lang="pt-PT" baseline="0" dirty="0" err="1"/>
              <a:t>we</a:t>
            </a:r>
            <a:r>
              <a:rPr lang="pt-PT" baseline="0" dirty="0"/>
              <a:t> </a:t>
            </a:r>
            <a:r>
              <a:rPr lang="pt-PT" baseline="0" dirty="0" err="1"/>
              <a:t>got</a:t>
            </a:r>
            <a:r>
              <a:rPr lang="pt-PT" baseline="0" dirty="0"/>
              <a:t>, </a:t>
            </a:r>
            <a:r>
              <a:rPr lang="pt-PT" baseline="0" dirty="0" err="1"/>
              <a:t>was</a:t>
            </a:r>
            <a:r>
              <a:rPr lang="pt-PT" baseline="0" dirty="0"/>
              <a:t> </a:t>
            </a:r>
            <a:r>
              <a:rPr lang="pt-PT" baseline="0" dirty="0" err="1"/>
              <a:t>not</a:t>
            </a:r>
            <a:r>
              <a:rPr lang="pt-PT" baseline="0" dirty="0"/>
              <a:t> </a:t>
            </a:r>
            <a:r>
              <a:rPr lang="pt-PT" baseline="0" dirty="0" err="1"/>
              <a:t>the</a:t>
            </a:r>
            <a:r>
              <a:rPr lang="pt-PT" baseline="0" dirty="0"/>
              <a:t> HTML </a:t>
            </a:r>
            <a:r>
              <a:rPr lang="pt-PT" baseline="0" dirty="0" err="1"/>
              <a:t>we</a:t>
            </a:r>
            <a:r>
              <a:rPr lang="pt-PT" baseline="0" dirty="0"/>
              <a:t> </a:t>
            </a:r>
            <a:r>
              <a:rPr lang="pt-PT" baseline="0" dirty="0" err="1"/>
              <a:t>were</a:t>
            </a:r>
            <a:r>
              <a:rPr lang="pt-PT" baseline="0" dirty="0"/>
              <a:t> </a:t>
            </a:r>
            <a:r>
              <a:rPr lang="pt-PT" baseline="0" dirty="0" err="1"/>
              <a:t>hoping</a:t>
            </a:r>
            <a:r>
              <a:rPr lang="pt-PT" baseline="0" dirty="0"/>
              <a:t> for. </a:t>
            </a:r>
            <a:r>
              <a:rPr lang="pt-PT" baseline="0" dirty="0" err="1"/>
              <a:t>If</a:t>
            </a:r>
            <a:r>
              <a:rPr lang="pt-PT" baseline="0" dirty="0"/>
              <a:t> </a:t>
            </a:r>
            <a:r>
              <a:rPr lang="pt-PT" baseline="0" dirty="0" err="1"/>
              <a:t>you</a:t>
            </a:r>
            <a:r>
              <a:rPr lang="pt-PT" baseline="0" dirty="0"/>
              <a:t> look </a:t>
            </a:r>
            <a:r>
              <a:rPr lang="pt-PT" baseline="0" dirty="0" err="1"/>
              <a:t>carefully</a:t>
            </a:r>
            <a:r>
              <a:rPr lang="pt-PT" baseline="0" dirty="0"/>
              <a:t> </a:t>
            </a:r>
            <a:r>
              <a:rPr lang="pt-PT" baseline="0" dirty="0" err="1"/>
              <a:t>at</a:t>
            </a:r>
            <a:r>
              <a:rPr lang="pt-PT" baseline="0" dirty="0"/>
              <a:t> </a:t>
            </a:r>
            <a:r>
              <a:rPr lang="pt-PT" baseline="0" dirty="0" err="1"/>
              <a:t>the</a:t>
            </a:r>
            <a:r>
              <a:rPr lang="pt-PT" baseline="0" dirty="0"/>
              <a:t> response, </a:t>
            </a:r>
            <a:r>
              <a:rPr lang="pt-PT" baseline="0" dirty="0" err="1"/>
              <a:t>you'll</a:t>
            </a:r>
            <a:r>
              <a:rPr lang="pt-PT" baseline="0" dirty="0"/>
              <a:t> </a:t>
            </a:r>
            <a:r>
              <a:rPr lang="pt-PT" baseline="0" dirty="0" err="1"/>
              <a:t>find</a:t>
            </a:r>
            <a:r>
              <a:rPr lang="pt-PT" baseline="0" dirty="0"/>
              <a:t> </a:t>
            </a:r>
            <a:r>
              <a:rPr lang="pt-PT" baseline="0" dirty="0" err="1"/>
              <a:t>that</a:t>
            </a:r>
            <a:r>
              <a:rPr lang="pt-PT" baseline="0" dirty="0"/>
              <a:t> </a:t>
            </a:r>
            <a:r>
              <a:rPr lang="pt-PT" baseline="0" dirty="0" err="1"/>
              <a:t>is</a:t>
            </a:r>
            <a:r>
              <a:rPr lang="pt-PT" baseline="0" dirty="0"/>
              <a:t> </a:t>
            </a:r>
            <a:r>
              <a:rPr lang="pt-PT" baseline="0" dirty="0" err="1"/>
              <a:t>only</a:t>
            </a:r>
            <a:r>
              <a:rPr lang="pt-PT" baseline="0" dirty="0"/>
              <a:t> </a:t>
            </a:r>
            <a:r>
              <a:rPr lang="pt-PT" baseline="0" dirty="0" err="1"/>
              <a:t>has</a:t>
            </a:r>
            <a:r>
              <a:rPr lang="pt-PT" baseline="0" dirty="0"/>
              <a:t> script </a:t>
            </a:r>
            <a:r>
              <a:rPr lang="pt-PT" baseline="0" dirty="0" err="1"/>
              <a:t>tags</a:t>
            </a:r>
            <a:r>
              <a:rPr lang="pt-PT" baseline="0" dirty="0"/>
              <a:t>, </a:t>
            </a:r>
            <a:r>
              <a:rPr lang="pt-PT" baseline="0" dirty="0" err="1"/>
              <a:t>with</a:t>
            </a:r>
            <a:r>
              <a:rPr lang="pt-PT" baseline="0" dirty="0"/>
              <a:t> </a:t>
            </a:r>
            <a:r>
              <a:rPr lang="pt-PT" baseline="0" dirty="0" err="1"/>
              <a:t>javascript</a:t>
            </a:r>
            <a:r>
              <a:rPr lang="pt-PT" baseline="0" dirty="0"/>
              <a:t> </a:t>
            </a:r>
            <a:r>
              <a:rPr lang="pt-PT" baseline="0" dirty="0" err="1"/>
              <a:t>only</a:t>
            </a:r>
            <a:r>
              <a:rPr lang="pt-PT" baseline="0" dirty="0"/>
              <a:t>. </a:t>
            </a:r>
            <a:r>
              <a:rPr lang="pt-PT" b="1" baseline="0" dirty="0"/>
              <a:t>*CLICK* </a:t>
            </a:r>
            <a:r>
              <a:rPr lang="pt-PT" b="0" baseline="0" dirty="0" err="1"/>
              <a:t>Why</a:t>
            </a:r>
            <a:r>
              <a:rPr lang="pt-PT" b="0" baseline="0" dirty="0"/>
              <a:t> </a:t>
            </a:r>
            <a:r>
              <a:rPr lang="pt-PT" b="0" baseline="0" dirty="0" err="1"/>
              <a:t>can't</a:t>
            </a:r>
            <a:r>
              <a:rPr lang="pt-PT" b="0" baseline="0" dirty="0"/>
              <a:t> </a:t>
            </a:r>
            <a:r>
              <a:rPr lang="pt-PT" b="0" baseline="0" dirty="0" err="1"/>
              <a:t>reality</a:t>
            </a:r>
            <a:r>
              <a:rPr lang="pt-PT" b="0" baseline="0" dirty="0"/>
              <a:t> </a:t>
            </a:r>
            <a:r>
              <a:rPr lang="pt-PT" b="0" baseline="0" dirty="0" err="1"/>
              <a:t>be</a:t>
            </a:r>
            <a:r>
              <a:rPr lang="pt-PT" b="0" baseline="0" dirty="0"/>
              <a:t> as </a:t>
            </a:r>
            <a:r>
              <a:rPr lang="pt-PT" b="0" baseline="0" dirty="0" err="1"/>
              <a:t>simple</a:t>
            </a:r>
            <a:r>
              <a:rPr lang="pt-PT" b="0" baseline="0" dirty="0"/>
              <a:t> as </a:t>
            </a:r>
            <a:r>
              <a:rPr lang="pt-PT" b="0" baseline="0" dirty="0" err="1"/>
              <a:t>the</a:t>
            </a:r>
            <a:r>
              <a:rPr lang="pt-PT" b="0" baseline="0" dirty="0"/>
              <a:t> </a:t>
            </a:r>
            <a:r>
              <a:rPr lang="pt-PT" b="0" baseline="0" dirty="0" err="1"/>
              <a:t>examples</a:t>
            </a:r>
            <a:r>
              <a:rPr lang="pt-PT" b="0" baseline="0" dirty="0"/>
              <a:t> </a:t>
            </a:r>
            <a:r>
              <a:rPr lang="pt-PT" b="0" baseline="0" dirty="0" err="1"/>
              <a:t>professors</a:t>
            </a:r>
            <a:r>
              <a:rPr lang="pt-PT" b="0" baseline="0" dirty="0"/>
              <a:t> </a:t>
            </a:r>
            <a:r>
              <a:rPr lang="pt-PT" b="0" baseline="0" dirty="0" err="1"/>
              <a:t>give</a:t>
            </a:r>
            <a:r>
              <a:rPr lang="pt-PT" b="0" baseline="0" dirty="0"/>
              <a:t> in </a:t>
            </a:r>
            <a:r>
              <a:rPr lang="pt-PT" b="0" baseline="0" dirty="0" err="1"/>
              <a:t>class</a:t>
            </a:r>
            <a:r>
              <a:rPr lang="pt-PT" b="0" baseline="0" dirty="0"/>
              <a:t>??</a:t>
            </a:r>
          </a:p>
          <a:p>
            <a:endParaRPr lang="pt-PT" baseline="0" dirty="0"/>
          </a:p>
          <a:p>
            <a:r>
              <a:rPr lang="pt-PT" baseline="0" dirty="0" err="1"/>
              <a:t>What's</a:t>
            </a:r>
            <a:r>
              <a:rPr lang="pt-PT" baseline="0" dirty="0"/>
              <a:t> </a:t>
            </a:r>
            <a:r>
              <a:rPr lang="pt-PT" baseline="0" dirty="0" err="1"/>
              <a:t>worse</a:t>
            </a:r>
            <a:r>
              <a:rPr lang="pt-PT" baseline="0" dirty="0"/>
              <a:t>, </a:t>
            </a:r>
            <a:r>
              <a:rPr lang="pt-PT" baseline="0" dirty="0" err="1"/>
              <a:t>this</a:t>
            </a:r>
            <a:r>
              <a:rPr lang="pt-PT" baseline="0" dirty="0"/>
              <a:t> response </a:t>
            </a:r>
            <a:r>
              <a:rPr lang="pt-PT" baseline="0" dirty="0" err="1"/>
              <a:t>didn't</a:t>
            </a:r>
            <a:r>
              <a:rPr lang="pt-PT" baseline="0" dirty="0"/>
              <a:t> </a:t>
            </a:r>
            <a:r>
              <a:rPr lang="pt-PT" baseline="0" dirty="0" err="1"/>
              <a:t>have</a:t>
            </a:r>
            <a:r>
              <a:rPr lang="pt-PT" baseline="0" dirty="0"/>
              <a:t> </a:t>
            </a:r>
            <a:r>
              <a:rPr lang="pt-PT" baseline="0" dirty="0" err="1"/>
              <a:t>any</a:t>
            </a:r>
            <a:r>
              <a:rPr lang="pt-PT" baseline="0" dirty="0"/>
              <a:t> </a:t>
            </a:r>
            <a:r>
              <a:rPr lang="pt-PT" baseline="0" dirty="0" err="1"/>
              <a:t>information</a:t>
            </a:r>
            <a:r>
              <a:rPr lang="pt-PT" baseline="0" dirty="0"/>
              <a:t> </a:t>
            </a:r>
            <a:r>
              <a:rPr lang="pt-PT" baseline="0" dirty="0" err="1"/>
              <a:t>about</a:t>
            </a:r>
            <a:r>
              <a:rPr lang="pt-PT" baseline="0" dirty="0"/>
              <a:t> </a:t>
            </a:r>
            <a:r>
              <a:rPr lang="pt-PT" baseline="0" dirty="0" err="1"/>
              <a:t>the</a:t>
            </a:r>
            <a:r>
              <a:rPr lang="pt-PT" baseline="0" dirty="0"/>
              <a:t> </a:t>
            </a:r>
            <a:r>
              <a:rPr lang="pt-PT" baseline="0" dirty="0" err="1"/>
              <a:t>rooms</a:t>
            </a:r>
            <a:r>
              <a:rPr lang="pt-PT" baseline="0" dirty="0"/>
              <a:t> </a:t>
            </a:r>
            <a:r>
              <a:rPr lang="pt-PT" baseline="0" dirty="0" err="1"/>
              <a:t>at</a:t>
            </a:r>
            <a:r>
              <a:rPr lang="pt-PT" baseline="0" dirty="0"/>
              <a:t> </a:t>
            </a:r>
            <a:r>
              <a:rPr lang="pt-PT" baseline="0" dirty="0" err="1"/>
              <a:t>all</a:t>
            </a:r>
            <a:r>
              <a:rPr lang="pt-PT" baseline="0" dirty="0"/>
              <a:t>, </a:t>
            </a:r>
            <a:r>
              <a:rPr lang="pt-PT" baseline="0" dirty="0" err="1"/>
              <a:t>not</a:t>
            </a:r>
            <a:r>
              <a:rPr lang="pt-PT" baseline="0" dirty="0"/>
              <a:t> </a:t>
            </a:r>
            <a:r>
              <a:rPr lang="pt-PT" baseline="0" dirty="0" err="1"/>
              <a:t>the</a:t>
            </a:r>
            <a:r>
              <a:rPr lang="pt-PT" baseline="0" dirty="0"/>
              <a:t> </a:t>
            </a:r>
            <a:r>
              <a:rPr lang="pt-PT" baseline="0" dirty="0" err="1"/>
              <a:t>room</a:t>
            </a:r>
            <a:r>
              <a:rPr lang="pt-PT" baseline="0" dirty="0"/>
              <a:t> ids, </a:t>
            </a:r>
            <a:r>
              <a:rPr lang="pt-PT" baseline="0" dirty="0" err="1"/>
              <a:t>not</a:t>
            </a:r>
            <a:r>
              <a:rPr lang="pt-PT" baseline="0" dirty="0"/>
              <a:t> </a:t>
            </a:r>
            <a:r>
              <a:rPr lang="pt-PT" baseline="0" dirty="0" err="1"/>
              <a:t>the</a:t>
            </a:r>
            <a:r>
              <a:rPr lang="pt-PT" baseline="0" dirty="0"/>
              <a:t> </a:t>
            </a:r>
            <a:r>
              <a:rPr lang="pt-PT" baseline="0" dirty="0" err="1"/>
              <a:t>titles</a:t>
            </a:r>
            <a:r>
              <a:rPr lang="pt-PT" baseline="0" dirty="0"/>
              <a:t>, </a:t>
            </a:r>
            <a:r>
              <a:rPr lang="pt-PT" baseline="0" dirty="0" err="1"/>
              <a:t>nothing</a:t>
            </a:r>
            <a:r>
              <a:rPr lang="pt-PT" baseline="0" dirty="0"/>
              <a:t>. </a:t>
            </a:r>
            <a:r>
              <a:rPr lang="pt-PT" b="1" baseline="0" dirty="0"/>
              <a:t>*CLICK* </a:t>
            </a:r>
            <a:endParaRPr lang="pt-PT" dirty="0"/>
          </a:p>
          <a:p>
            <a:endParaRPr lang="pt-PT" dirty="0"/>
          </a:p>
        </p:txBody>
      </p:sp>
      <p:sp>
        <p:nvSpPr>
          <p:cNvPr id="4" name="Slide Number Placeholder 3"/>
          <p:cNvSpPr>
            <a:spLocks noGrp="1"/>
          </p:cNvSpPr>
          <p:nvPr>
            <p:ph type="sldNum" sz="quarter" idx="10"/>
          </p:nvPr>
        </p:nvSpPr>
        <p:spPr/>
        <p:txBody>
          <a:bodyPr/>
          <a:lstStyle/>
          <a:p>
            <a:fld id="{B4C1839C-3D4B-4323-B37E-338B15BDD591}" type="slidenum">
              <a:rPr lang="en-US" smtClean="0"/>
              <a:t>5</a:t>
            </a:fld>
            <a:endParaRPr lang="en-US"/>
          </a:p>
        </p:txBody>
      </p:sp>
    </p:spTree>
    <p:extLst>
      <p:ext uri="{BB962C8B-B14F-4D97-AF65-F5344CB8AC3E}">
        <p14:creationId xmlns:p14="http://schemas.microsoft.com/office/powerpoint/2010/main" val="1152902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So</a:t>
            </a:r>
            <a:r>
              <a:rPr lang="pt-PT" dirty="0"/>
              <a:t>, </a:t>
            </a:r>
            <a:r>
              <a:rPr lang="pt-PT" dirty="0" err="1"/>
              <a:t>on</a:t>
            </a:r>
            <a:r>
              <a:rPr lang="pt-PT" dirty="0"/>
              <a:t> to some </a:t>
            </a:r>
            <a:r>
              <a:rPr lang="pt-PT" dirty="0" err="1"/>
              <a:t>detective</a:t>
            </a:r>
            <a:r>
              <a:rPr lang="pt-PT" dirty="0"/>
              <a:t> </a:t>
            </a:r>
            <a:r>
              <a:rPr lang="pt-PT" dirty="0" err="1"/>
              <a:t>work</a:t>
            </a:r>
            <a:r>
              <a:rPr lang="pt-PT" dirty="0"/>
              <a:t>. As </a:t>
            </a:r>
            <a:r>
              <a:rPr lang="pt-PT" dirty="0" err="1"/>
              <a:t>you</a:t>
            </a:r>
            <a:r>
              <a:rPr lang="pt-PT" dirty="0"/>
              <a:t> can </a:t>
            </a:r>
            <a:r>
              <a:rPr lang="pt-PT" dirty="0" err="1"/>
              <a:t>see</a:t>
            </a:r>
            <a:r>
              <a:rPr lang="pt-PT" dirty="0"/>
              <a:t>, </a:t>
            </a:r>
            <a:r>
              <a:rPr lang="pt-PT" dirty="0" err="1"/>
              <a:t>when</a:t>
            </a:r>
            <a:r>
              <a:rPr lang="pt-PT" baseline="0" dirty="0"/>
              <a:t> a </a:t>
            </a:r>
            <a:r>
              <a:rPr lang="pt-PT" baseline="0" dirty="0" err="1"/>
              <a:t>request</a:t>
            </a:r>
            <a:r>
              <a:rPr lang="pt-PT" baseline="0" dirty="0"/>
              <a:t> </a:t>
            </a:r>
            <a:r>
              <a:rPr lang="pt-PT" baseline="0" dirty="0" err="1"/>
              <a:t>is</a:t>
            </a:r>
            <a:r>
              <a:rPr lang="pt-PT" baseline="0" dirty="0"/>
              <a:t> </a:t>
            </a:r>
            <a:r>
              <a:rPr lang="pt-PT" baseline="0" dirty="0" err="1"/>
              <a:t>performed</a:t>
            </a:r>
            <a:r>
              <a:rPr lang="pt-PT" baseline="0" dirty="0"/>
              <a:t> </a:t>
            </a:r>
            <a:r>
              <a:rPr lang="pt-PT" baseline="0" dirty="0" err="1"/>
              <a:t>on</a:t>
            </a:r>
            <a:r>
              <a:rPr lang="pt-PT" baseline="0" dirty="0"/>
              <a:t> </a:t>
            </a:r>
            <a:r>
              <a:rPr lang="pt-PT" baseline="0" dirty="0" err="1"/>
              <a:t>airbnb</a:t>
            </a:r>
            <a:r>
              <a:rPr lang="pt-PT" baseline="0" dirty="0"/>
              <a:t>, </a:t>
            </a:r>
            <a:r>
              <a:rPr lang="pt-PT" baseline="0" dirty="0" err="1"/>
              <a:t>what</a:t>
            </a:r>
            <a:r>
              <a:rPr lang="pt-PT" baseline="0" dirty="0"/>
              <a:t> </a:t>
            </a:r>
            <a:r>
              <a:rPr lang="pt-PT" baseline="0" dirty="0" err="1"/>
              <a:t>actually</a:t>
            </a:r>
            <a:r>
              <a:rPr lang="pt-PT" baseline="0" dirty="0"/>
              <a:t> </a:t>
            </a:r>
            <a:r>
              <a:rPr lang="pt-PT" baseline="0" dirty="0" err="1"/>
              <a:t>happens</a:t>
            </a:r>
            <a:r>
              <a:rPr lang="pt-PT" baseline="0" dirty="0"/>
              <a:t> </a:t>
            </a:r>
            <a:r>
              <a:rPr lang="pt-PT" baseline="0" dirty="0" err="1"/>
              <a:t>is</a:t>
            </a:r>
            <a:r>
              <a:rPr lang="pt-PT" baseline="0" dirty="0"/>
              <a:t> a </a:t>
            </a:r>
            <a:r>
              <a:rPr lang="pt-PT" baseline="0" dirty="0" err="1"/>
              <a:t>miryad</a:t>
            </a:r>
            <a:r>
              <a:rPr lang="pt-PT" baseline="0" dirty="0"/>
              <a:t> </a:t>
            </a:r>
            <a:r>
              <a:rPr lang="pt-PT" baseline="0" dirty="0" err="1"/>
              <a:t>of</a:t>
            </a:r>
            <a:r>
              <a:rPr lang="pt-PT" baseline="0" dirty="0"/>
              <a:t> </a:t>
            </a:r>
            <a:r>
              <a:rPr lang="pt-PT" baseline="0" dirty="0" err="1"/>
              <a:t>other</a:t>
            </a:r>
            <a:r>
              <a:rPr lang="pt-PT" baseline="0" dirty="0"/>
              <a:t> </a:t>
            </a:r>
            <a:r>
              <a:rPr lang="pt-PT" baseline="0" dirty="0" err="1"/>
              <a:t>requests</a:t>
            </a:r>
            <a:r>
              <a:rPr lang="pt-PT" baseline="0" dirty="0"/>
              <a:t> in </a:t>
            </a:r>
            <a:r>
              <a:rPr lang="pt-PT" baseline="0" dirty="0" err="1"/>
              <a:t>the</a:t>
            </a:r>
            <a:r>
              <a:rPr lang="pt-PT" baseline="0" dirty="0"/>
              <a:t> background. </a:t>
            </a:r>
            <a:r>
              <a:rPr lang="pt-PT" baseline="0" dirty="0" err="1"/>
              <a:t>And</a:t>
            </a:r>
            <a:r>
              <a:rPr lang="pt-PT" baseline="0" dirty="0"/>
              <a:t> I </a:t>
            </a:r>
            <a:r>
              <a:rPr lang="pt-PT" baseline="0" dirty="0" err="1"/>
              <a:t>mean</a:t>
            </a:r>
            <a:r>
              <a:rPr lang="pt-PT" baseline="0" dirty="0"/>
              <a:t>, a </a:t>
            </a:r>
            <a:r>
              <a:rPr lang="pt-PT" baseline="0" dirty="0" err="1"/>
              <a:t>lot</a:t>
            </a:r>
            <a:r>
              <a:rPr lang="pt-PT" baseline="0" dirty="0"/>
              <a:t> </a:t>
            </a:r>
            <a:r>
              <a:rPr lang="pt-PT" baseline="0" dirty="0" err="1"/>
              <a:t>of</a:t>
            </a:r>
            <a:r>
              <a:rPr lang="pt-PT" baseline="0" dirty="0"/>
              <a:t> </a:t>
            </a:r>
            <a:r>
              <a:rPr lang="pt-PT" baseline="0" dirty="0" err="1"/>
              <a:t>them</a:t>
            </a:r>
            <a:r>
              <a:rPr lang="pt-PT" baseline="0" dirty="0"/>
              <a:t>. </a:t>
            </a:r>
            <a:r>
              <a:rPr lang="pt-PT" baseline="0" dirty="0" err="1"/>
              <a:t>Hundreads</a:t>
            </a:r>
            <a:r>
              <a:rPr lang="pt-PT" baseline="0" dirty="0"/>
              <a:t>. </a:t>
            </a:r>
            <a:r>
              <a:rPr lang="pt-PT" baseline="0" dirty="0" err="1"/>
              <a:t>After</a:t>
            </a:r>
            <a:r>
              <a:rPr lang="pt-PT" baseline="0" dirty="0"/>
              <a:t> </a:t>
            </a:r>
            <a:r>
              <a:rPr lang="pt-PT" baseline="0" dirty="0" err="1"/>
              <a:t>searching</a:t>
            </a:r>
            <a:r>
              <a:rPr lang="pt-PT" baseline="0" dirty="0"/>
              <a:t> </a:t>
            </a:r>
            <a:r>
              <a:rPr lang="pt-PT" baseline="0" dirty="0" err="1"/>
              <a:t>inside</a:t>
            </a:r>
            <a:r>
              <a:rPr lang="pt-PT" baseline="0" dirty="0"/>
              <a:t> </a:t>
            </a:r>
            <a:r>
              <a:rPr lang="pt-PT" baseline="0" dirty="0" err="1"/>
              <a:t>each</a:t>
            </a:r>
            <a:r>
              <a:rPr lang="pt-PT" baseline="0" dirty="0"/>
              <a:t> response, </a:t>
            </a:r>
            <a:r>
              <a:rPr lang="pt-PT" baseline="0" dirty="0" err="1"/>
              <a:t>we</a:t>
            </a:r>
            <a:r>
              <a:rPr lang="pt-PT" baseline="0" dirty="0"/>
              <a:t> </a:t>
            </a:r>
            <a:r>
              <a:rPr lang="pt-PT" baseline="0" dirty="0" err="1"/>
              <a:t>ended</a:t>
            </a:r>
            <a:r>
              <a:rPr lang="pt-PT" baseline="0" dirty="0"/>
              <a:t> </a:t>
            </a:r>
            <a:r>
              <a:rPr lang="pt-PT" baseline="0" dirty="0" err="1"/>
              <a:t>up</a:t>
            </a:r>
            <a:r>
              <a:rPr lang="pt-PT" baseline="0" dirty="0"/>
              <a:t> </a:t>
            </a:r>
            <a:r>
              <a:rPr lang="pt-PT" baseline="0" dirty="0" err="1"/>
              <a:t>finding</a:t>
            </a:r>
            <a:r>
              <a:rPr lang="pt-PT" baseline="0" dirty="0"/>
              <a:t> </a:t>
            </a:r>
            <a:r>
              <a:rPr lang="pt-PT" baseline="0" dirty="0" err="1"/>
              <a:t>the</a:t>
            </a:r>
            <a:r>
              <a:rPr lang="pt-PT" baseline="0" dirty="0"/>
              <a:t> </a:t>
            </a:r>
            <a:r>
              <a:rPr lang="pt-PT" baseline="0" dirty="0" err="1"/>
              <a:t>relevant</a:t>
            </a:r>
            <a:r>
              <a:rPr lang="pt-PT" baseline="0" dirty="0"/>
              <a:t> </a:t>
            </a:r>
            <a:r>
              <a:rPr lang="pt-PT" baseline="0" dirty="0" err="1"/>
              <a:t>information</a:t>
            </a:r>
            <a:r>
              <a:rPr lang="pt-PT" baseline="0" dirty="0"/>
              <a:t> in </a:t>
            </a:r>
            <a:r>
              <a:rPr lang="pt-PT" baseline="0" dirty="0" err="1"/>
              <a:t>one</a:t>
            </a:r>
            <a:r>
              <a:rPr lang="pt-PT" baseline="0" dirty="0"/>
              <a:t> </a:t>
            </a:r>
            <a:r>
              <a:rPr lang="pt-PT" baseline="0" dirty="0" err="1"/>
              <a:t>of</a:t>
            </a:r>
            <a:r>
              <a:rPr lang="pt-PT" baseline="0" dirty="0"/>
              <a:t> </a:t>
            </a:r>
            <a:r>
              <a:rPr lang="pt-PT" baseline="0" dirty="0" err="1"/>
              <a:t>the</a:t>
            </a:r>
            <a:r>
              <a:rPr lang="pt-PT" baseline="0" dirty="0"/>
              <a:t> </a:t>
            </a:r>
            <a:r>
              <a:rPr lang="pt-PT" baseline="0" dirty="0" err="1"/>
              <a:t>requests</a:t>
            </a:r>
            <a:r>
              <a:rPr lang="pt-PT" baseline="0" dirty="0"/>
              <a:t>, as a </a:t>
            </a:r>
            <a:r>
              <a:rPr lang="pt-PT" baseline="0" dirty="0" err="1"/>
              <a:t>json</a:t>
            </a:r>
            <a:r>
              <a:rPr lang="pt-PT" baseline="0" dirty="0"/>
              <a:t> response.</a:t>
            </a:r>
            <a:endParaRPr lang="pt-PT" dirty="0"/>
          </a:p>
        </p:txBody>
      </p:sp>
      <p:sp>
        <p:nvSpPr>
          <p:cNvPr id="4" name="Slide Number Placeholder 3"/>
          <p:cNvSpPr>
            <a:spLocks noGrp="1"/>
          </p:cNvSpPr>
          <p:nvPr>
            <p:ph type="sldNum" sz="quarter" idx="10"/>
          </p:nvPr>
        </p:nvSpPr>
        <p:spPr/>
        <p:txBody>
          <a:bodyPr/>
          <a:lstStyle/>
          <a:p>
            <a:fld id="{B4C1839C-3D4B-4323-B37E-338B15BDD591}" type="slidenum">
              <a:rPr lang="en-US" smtClean="0"/>
              <a:t>6</a:t>
            </a:fld>
            <a:endParaRPr lang="en-US"/>
          </a:p>
        </p:txBody>
      </p:sp>
    </p:spTree>
    <p:extLst>
      <p:ext uri="{BB962C8B-B14F-4D97-AF65-F5344CB8AC3E}">
        <p14:creationId xmlns:p14="http://schemas.microsoft.com/office/powerpoint/2010/main" val="1721775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err="1"/>
              <a:t>This</a:t>
            </a:r>
            <a:r>
              <a:rPr lang="pt-PT" dirty="0"/>
              <a:t> </a:t>
            </a:r>
            <a:r>
              <a:rPr lang="pt-PT" dirty="0" err="1"/>
              <a:t>was</a:t>
            </a:r>
            <a:r>
              <a:rPr lang="pt-PT" dirty="0"/>
              <a:t> </a:t>
            </a:r>
            <a:r>
              <a:rPr lang="pt-PT" dirty="0" err="1"/>
              <a:t>just</a:t>
            </a:r>
            <a:r>
              <a:rPr lang="pt-PT" dirty="0"/>
              <a:t> </a:t>
            </a:r>
            <a:r>
              <a:rPr lang="pt-PT" dirty="0" err="1"/>
              <a:t>an</a:t>
            </a:r>
            <a:r>
              <a:rPr lang="pt-PT" dirty="0"/>
              <a:t> exemple </a:t>
            </a:r>
            <a:r>
              <a:rPr lang="pt-PT" dirty="0" err="1"/>
              <a:t>of</a:t>
            </a:r>
            <a:r>
              <a:rPr lang="pt-PT" dirty="0"/>
              <a:t> </a:t>
            </a:r>
            <a:r>
              <a:rPr lang="pt-PT" dirty="0" err="1"/>
              <a:t>the</a:t>
            </a:r>
            <a:r>
              <a:rPr lang="pt-PT" dirty="0"/>
              <a:t> </a:t>
            </a:r>
            <a:r>
              <a:rPr lang="pt-PT" dirty="0" err="1"/>
              <a:t>complexity</a:t>
            </a:r>
            <a:r>
              <a:rPr lang="pt-PT" baseline="0" dirty="0"/>
              <a:t> </a:t>
            </a:r>
            <a:r>
              <a:rPr lang="pt-PT" baseline="0" dirty="0" err="1"/>
              <a:t>we</a:t>
            </a:r>
            <a:r>
              <a:rPr lang="pt-PT" baseline="0" dirty="0"/>
              <a:t> </a:t>
            </a:r>
            <a:r>
              <a:rPr lang="pt-PT" baseline="0" dirty="0" err="1"/>
              <a:t>faced</a:t>
            </a:r>
            <a:r>
              <a:rPr lang="pt-PT" baseline="0" dirty="0"/>
              <a:t>. In </a:t>
            </a:r>
            <a:r>
              <a:rPr lang="pt-PT" baseline="0" dirty="0" err="1"/>
              <a:t>the</a:t>
            </a:r>
            <a:r>
              <a:rPr lang="pt-PT" baseline="0" dirty="0"/>
              <a:t> </a:t>
            </a:r>
            <a:r>
              <a:rPr lang="pt-PT" baseline="0" dirty="0" err="1"/>
              <a:t>end</a:t>
            </a:r>
            <a:r>
              <a:rPr lang="pt-PT" baseline="0" dirty="0"/>
              <a:t>, </a:t>
            </a:r>
            <a:r>
              <a:rPr lang="pt-PT" baseline="0" dirty="0" err="1"/>
              <a:t>we</a:t>
            </a:r>
            <a:r>
              <a:rPr lang="pt-PT" baseline="0" dirty="0"/>
              <a:t> </a:t>
            </a:r>
            <a:r>
              <a:rPr lang="pt-PT" baseline="0" dirty="0" err="1"/>
              <a:t>had</a:t>
            </a:r>
            <a:r>
              <a:rPr lang="pt-PT" baseline="0" dirty="0"/>
              <a:t> to </a:t>
            </a:r>
            <a:r>
              <a:rPr lang="pt-PT" baseline="0" dirty="0" err="1"/>
              <a:t>eprform</a:t>
            </a:r>
            <a:r>
              <a:rPr lang="pt-PT" baseline="0" dirty="0"/>
              <a:t> </a:t>
            </a:r>
            <a:r>
              <a:rPr lang="pt-PT" baseline="0" dirty="0" err="1"/>
              <a:t>many</a:t>
            </a:r>
            <a:r>
              <a:rPr lang="pt-PT" baseline="0" dirty="0"/>
              <a:t> more </a:t>
            </a:r>
            <a:r>
              <a:rPr lang="pt-PT" baseline="0" dirty="0" err="1"/>
              <a:t>requests</a:t>
            </a:r>
            <a:r>
              <a:rPr lang="pt-PT" baseline="0" dirty="0"/>
              <a:t>.</a:t>
            </a:r>
          </a:p>
          <a:p>
            <a:r>
              <a:rPr lang="pt-PT" baseline="0" dirty="0" err="1"/>
              <a:t>Search</a:t>
            </a:r>
            <a:r>
              <a:rPr lang="pt-PT" baseline="0" dirty="0"/>
              <a:t> for </a:t>
            </a:r>
            <a:r>
              <a:rPr lang="pt-PT" baseline="0" dirty="0" err="1"/>
              <a:t>rooms</a:t>
            </a:r>
            <a:r>
              <a:rPr lang="pt-PT" baseline="0" dirty="0"/>
              <a:t> </a:t>
            </a:r>
            <a:r>
              <a:rPr lang="pt-PT" baseline="0" dirty="0" err="1"/>
              <a:t>gives</a:t>
            </a:r>
            <a:r>
              <a:rPr lang="pt-PT" baseline="0" dirty="0"/>
              <a:t> a </a:t>
            </a:r>
            <a:r>
              <a:rPr lang="pt-PT" baseline="0" dirty="0" err="1"/>
              <a:t>list</a:t>
            </a:r>
            <a:r>
              <a:rPr lang="pt-PT" baseline="0" dirty="0"/>
              <a:t> </a:t>
            </a:r>
            <a:r>
              <a:rPr lang="pt-PT" baseline="0" dirty="0" err="1"/>
              <a:t>of</a:t>
            </a:r>
            <a:r>
              <a:rPr lang="pt-PT" baseline="0" dirty="0"/>
              <a:t> </a:t>
            </a:r>
            <a:r>
              <a:rPr lang="pt-PT" baseline="0" dirty="0" err="1"/>
              <a:t>room</a:t>
            </a:r>
            <a:r>
              <a:rPr lang="pt-PT" baseline="0" dirty="0"/>
              <a:t> ids. </a:t>
            </a:r>
            <a:r>
              <a:rPr lang="pt-PT" baseline="0" dirty="0" err="1"/>
              <a:t>Then</a:t>
            </a:r>
            <a:r>
              <a:rPr lang="pt-PT" baseline="0" dirty="0"/>
              <a:t> </a:t>
            </a:r>
            <a:r>
              <a:rPr lang="pt-PT" baseline="0" dirty="0" err="1"/>
              <a:t>we</a:t>
            </a:r>
            <a:r>
              <a:rPr lang="pt-PT" baseline="0" dirty="0"/>
              <a:t> </a:t>
            </a:r>
            <a:r>
              <a:rPr lang="pt-PT" baseline="0" dirty="0" err="1"/>
              <a:t>loop</a:t>
            </a:r>
            <a:r>
              <a:rPr lang="pt-PT" baseline="0" dirty="0"/>
              <a:t> </a:t>
            </a:r>
            <a:r>
              <a:rPr lang="pt-PT" baseline="0" dirty="0" err="1"/>
              <a:t>though</a:t>
            </a:r>
            <a:r>
              <a:rPr lang="pt-PT" baseline="0" dirty="0"/>
              <a:t> </a:t>
            </a:r>
            <a:r>
              <a:rPr lang="pt-PT" baseline="0" dirty="0" err="1"/>
              <a:t>this</a:t>
            </a:r>
            <a:r>
              <a:rPr lang="pt-PT" baseline="0" dirty="0"/>
              <a:t> </a:t>
            </a:r>
            <a:r>
              <a:rPr lang="pt-PT" baseline="0" dirty="0" err="1"/>
              <a:t>list</a:t>
            </a:r>
            <a:r>
              <a:rPr lang="pt-PT" baseline="0" dirty="0"/>
              <a:t> </a:t>
            </a:r>
            <a:r>
              <a:rPr lang="pt-PT" baseline="0" dirty="0" err="1"/>
              <a:t>and</a:t>
            </a:r>
            <a:r>
              <a:rPr lang="pt-PT" baseline="0" dirty="0"/>
              <a:t> </a:t>
            </a:r>
            <a:r>
              <a:rPr lang="pt-PT" baseline="0" dirty="0" err="1"/>
              <a:t>perform</a:t>
            </a:r>
            <a:r>
              <a:rPr lang="pt-PT" baseline="0" dirty="0"/>
              <a:t> a </a:t>
            </a:r>
            <a:r>
              <a:rPr lang="pt-PT" baseline="0" dirty="0" err="1"/>
              <a:t>request</a:t>
            </a:r>
            <a:r>
              <a:rPr lang="pt-PT" baseline="0" dirty="0"/>
              <a:t> to </a:t>
            </a:r>
            <a:r>
              <a:rPr lang="pt-PT" baseline="0" dirty="0" err="1"/>
              <a:t>get</a:t>
            </a:r>
            <a:r>
              <a:rPr lang="pt-PT" baseline="0" dirty="0"/>
              <a:t> </a:t>
            </a:r>
            <a:r>
              <a:rPr lang="pt-PT" baseline="0" dirty="0" err="1"/>
              <a:t>the</a:t>
            </a:r>
            <a:r>
              <a:rPr lang="pt-PT" baseline="0" dirty="0"/>
              <a:t> </a:t>
            </a:r>
            <a:r>
              <a:rPr lang="pt-PT" baseline="0" dirty="0" err="1"/>
              <a:t>main</a:t>
            </a:r>
            <a:r>
              <a:rPr lang="pt-PT" baseline="0" dirty="0"/>
              <a:t> data </a:t>
            </a:r>
            <a:r>
              <a:rPr lang="pt-PT" baseline="0" dirty="0" err="1"/>
              <a:t>fo</a:t>
            </a:r>
            <a:r>
              <a:rPr lang="pt-PT" baseline="0" dirty="0"/>
              <a:t> </a:t>
            </a:r>
            <a:r>
              <a:rPr lang="pt-PT" baseline="0" dirty="0" err="1"/>
              <a:t>the</a:t>
            </a:r>
            <a:r>
              <a:rPr lang="pt-PT" baseline="0" dirty="0"/>
              <a:t> </a:t>
            </a:r>
            <a:r>
              <a:rPr lang="pt-PT" baseline="0" dirty="0" err="1"/>
              <a:t>room</a:t>
            </a:r>
            <a:r>
              <a:rPr lang="pt-PT" baseline="0" dirty="0"/>
              <a:t>. </a:t>
            </a:r>
            <a:r>
              <a:rPr lang="pt-PT" baseline="0" dirty="0" err="1"/>
              <a:t>This</a:t>
            </a:r>
            <a:r>
              <a:rPr lang="pt-PT" baseline="0" dirty="0"/>
              <a:t> </a:t>
            </a:r>
            <a:r>
              <a:rPr lang="pt-PT" baseline="0" dirty="0" err="1"/>
              <a:t>returns</a:t>
            </a:r>
            <a:r>
              <a:rPr lang="pt-PT" baseline="0" dirty="0"/>
              <a:t> na </a:t>
            </a:r>
            <a:r>
              <a:rPr lang="pt-PT" baseline="0" dirty="0" err="1"/>
              <a:t>html</a:t>
            </a:r>
            <a:r>
              <a:rPr lang="pt-PT" baseline="0" dirty="0"/>
              <a:t>. </a:t>
            </a:r>
            <a:r>
              <a:rPr lang="pt-PT" baseline="0" dirty="0" err="1"/>
              <a:t>Then</a:t>
            </a:r>
            <a:r>
              <a:rPr lang="pt-PT" baseline="0" dirty="0"/>
              <a:t> </a:t>
            </a:r>
            <a:r>
              <a:rPr lang="pt-PT" baseline="0" dirty="0" err="1"/>
              <a:t>we</a:t>
            </a:r>
            <a:r>
              <a:rPr lang="pt-PT" baseline="0" dirty="0"/>
              <a:t> </a:t>
            </a:r>
            <a:r>
              <a:rPr lang="pt-PT" baseline="0" dirty="0" err="1"/>
              <a:t>have</a:t>
            </a:r>
            <a:r>
              <a:rPr lang="pt-PT" baseline="0" dirty="0"/>
              <a:t> to </a:t>
            </a:r>
            <a:r>
              <a:rPr lang="pt-PT" baseline="0" dirty="0" err="1"/>
              <a:t>make</a:t>
            </a:r>
            <a:r>
              <a:rPr lang="pt-PT" baseline="0" dirty="0"/>
              <a:t> a </a:t>
            </a:r>
            <a:r>
              <a:rPr lang="pt-PT" baseline="0" dirty="0" err="1"/>
              <a:t>request</a:t>
            </a:r>
            <a:r>
              <a:rPr lang="pt-PT" baseline="0" dirty="0"/>
              <a:t> to </a:t>
            </a:r>
            <a:r>
              <a:rPr lang="pt-PT" baseline="0" dirty="0" err="1"/>
              <a:t>get</a:t>
            </a:r>
            <a:r>
              <a:rPr lang="pt-PT" baseline="0" dirty="0"/>
              <a:t> </a:t>
            </a:r>
            <a:r>
              <a:rPr lang="pt-PT" baseline="0" dirty="0" err="1"/>
              <a:t>just</a:t>
            </a:r>
            <a:r>
              <a:rPr lang="pt-PT" baseline="0" dirty="0"/>
              <a:t> </a:t>
            </a:r>
            <a:r>
              <a:rPr lang="pt-PT" baseline="0" dirty="0" err="1"/>
              <a:t>the</a:t>
            </a:r>
            <a:r>
              <a:rPr lang="pt-PT" baseline="0" dirty="0"/>
              <a:t> </a:t>
            </a:r>
            <a:r>
              <a:rPr lang="pt-PT" baseline="0" dirty="0" err="1"/>
              <a:t>reviews</a:t>
            </a:r>
            <a:r>
              <a:rPr lang="pt-PT" baseline="0" dirty="0"/>
              <a:t>, </a:t>
            </a:r>
            <a:r>
              <a:rPr lang="pt-PT" baseline="0" dirty="0" err="1"/>
              <a:t>since</a:t>
            </a:r>
            <a:r>
              <a:rPr lang="pt-PT" baseline="0" dirty="0"/>
              <a:t> </a:t>
            </a:r>
            <a:r>
              <a:rPr lang="pt-PT" baseline="0" dirty="0" err="1"/>
              <a:t>it’s</a:t>
            </a:r>
            <a:r>
              <a:rPr lang="pt-PT" baseline="0" dirty="0"/>
              <a:t> </a:t>
            </a:r>
            <a:r>
              <a:rPr lang="pt-PT" baseline="0" dirty="0" err="1"/>
              <a:t>not</a:t>
            </a:r>
            <a:r>
              <a:rPr lang="pt-PT" baseline="0" dirty="0"/>
              <a:t> in </a:t>
            </a:r>
            <a:r>
              <a:rPr lang="pt-PT" baseline="0" dirty="0" err="1"/>
              <a:t>the</a:t>
            </a:r>
            <a:r>
              <a:rPr lang="pt-PT" baseline="0" dirty="0"/>
              <a:t> </a:t>
            </a:r>
            <a:r>
              <a:rPr lang="pt-PT" baseline="0" dirty="0" err="1"/>
              <a:t>same</a:t>
            </a:r>
            <a:r>
              <a:rPr lang="pt-PT" baseline="0" dirty="0"/>
              <a:t> </a:t>
            </a:r>
            <a:r>
              <a:rPr lang="pt-PT" baseline="0" dirty="0" err="1"/>
              <a:t>page</a:t>
            </a:r>
            <a:r>
              <a:rPr lang="pt-PT" baseline="0" dirty="0"/>
              <a:t>. *CLICK* </a:t>
            </a:r>
            <a:r>
              <a:rPr lang="pt-PT" baseline="0" dirty="0" err="1"/>
              <a:t>After</a:t>
            </a:r>
            <a:r>
              <a:rPr lang="pt-PT" baseline="0" dirty="0"/>
              <a:t> </a:t>
            </a:r>
            <a:r>
              <a:rPr lang="pt-PT" baseline="0" dirty="0" err="1"/>
              <a:t>that</a:t>
            </a:r>
            <a:r>
              <a:rPr lang="pt-PT" baseline="0" dirty="0"/>
              <a:t>, </a:t>
            </a:r>
            <a:r>
              <a:rPr lang="pt-PT" baseline="0" dirty="0" err="1"/>
              <a:t>we</a:t>
            </a:r>
            <a:r>
              <a:rPr lang="pt-PT" baseline="0" dirty="0"/>
              <a:t> </a:t>
            </a:r>
            <a:r>
              <a:rPr lang="pt-PT" baseline="0" dirty="0" err="1"/>
              <a:t>make</a:t>
            </a:r>
            <a:r>
              <a:rPr lang="pt-PT" baseline="0" dirty="0"/>
              <a:t> 2 </a:t>
            </a:r>
            <a:r>
              <a:rPr lang="pt-PT" baseline="0" dirty="0" err="1"/>
              <a:t>additional</a:t>
            </a:r>
            <a:r>
              <a:rPr lang="pt-PT" baseline="0" dirty="0"/>
              <a:t> </a:t>
            </a:r>
            <a:r>
              <a:rPr lang="pt-PT" baseline="0" dirty="0" err="1"/>
              <a:t>requests</a:t>
            </a:r>
            <a:r>
              <a:rPr lang="pt-PT" baseline="0" dirty="0"/>
              <a:t> to </a:t>
            </a:r>
            <a:r>
              <a:rPr lang="pt-PT" baseline="0" dirty="0" err="1"/>
              <a:t>standardize</a:t>
            </a:r>
            <a:r>
              <a:rPr lang="pt-PT" baseline="0" dirty="0"/>
              <a:t> </a:t>
            </a:r>
            <a:r>
              <a:rPr lang="pt-PT" baseline="0" dirty="0" err="1"/>
              <a:t>the</a:t>
            </a:r>
            <a:r>
              <a:rPr lang="pt-PT" baseline="0" dirty="0"/>
              <a:t> </a:t>
            </a:r>
            <a:r>
              <a:rPr lang="pt-PT" baseline="0" dirty="0" err="1"/>
              <a:t>location</a:t>
            </a:r>
            <a:r>
              <a:rPr lang="pt-PT" baseline="0" dirty="0"/>
              <a:t> </a:t>
            </a:r>
            <a:r>
              <a:rPr lang="pt-PT" baseline="0" dirty="0" err="1"/>
              <a:t>strings</a:t>
            </a:r>
            <a:r>
              <a:rPr lang="pt-PT" baseline="0" dirty="0"/>
              <a:t> </a:t>
            </a:r>
            <a:r>
              <a:rPr lang="pt-PT" baseline="0" dirty="0" err="1"/>
              <a:t>and</a:t>
            </a:r>
            <a:r>
              <a:rPr lang="pt-PT" baseline="0" dirty="0"/>
              <a:t> </a:t>
            </a:r>
            <a:r>
              <a:rPr lang="pt-PT" baseline="0" dirty="0" err="1"/>
              <a:t>get</a:t>
            </a:r>
            <a:r>
              <a:rPr lang="pt-PT" baseline="0" dirty="0"/>
              <a:t> </a:t>
            </a:r>
            <a:r>
              <a:rPr lang="pt-PT" baseline="0" dirty="0" err="1"/>
              <a:t>the</a:t>
            </a:r>
            <a:r>
              <a:rPr lang="pt-PT" baseline="0" dirty="0"/>
              <a:t> </a:t>
            </a:r>
            <a:r>
              <a:rPr lang="pt-PT" baseline="0" dirty="0" err="1"/>
              <a:t>lisbon</a:t>
            </a:r>
            <a:r>
              <a:rPr lang="pt-PT" baseline="0" dirty="0"/>
              <a:t> </a:t>
            </a:r>
            <a:r>
              <a:rPr lang="pt-PT" baseline="0" dirty="0" err="1"/>
              <a:t>county</a:t>
            </a:r>
            <a:r>
              <a:rPr lang="pt-PT" baseline="0" dirty="0"/>
              <a:t>.</a:t>
            </a:r>
          </a:p>
          <a:p>
            <a:r>
              <a:rPr lang="pt-PT" baseline="0" dirty="0" err="1"/>
              <a:t>So</a:t>
            </a:r>
            <a:r>
              <a:rPr lang="pt-PT" baseline="0" dirty="0"/>
              <a:t> </a:t>
            </a:r>
            <a:r>
              <a:rPr lang="pt-PT" baseline="0" dirty="0" err="1"/>
              <a:t>you</a:t>
            </a:r>
            <a:r>
              <a:rPr lang="pt-PT" baseline="0" dirty="0"/>
              <a:t> can </a:t>
            </a:r>
            <a:r>
              <a:rPr lang="pt-PT" baseline="0" dirty="0" err="1"/>
              <a:t>see</a:t>
            </a:r>
            <a:r>
              <a:rPr lang="pt-PT" baseline="0" dirty="0"/>
              <a:t> </a:t>
            </a:r>
            <a:r>
              <a:rPr lang="pt-PT" baseline="0" dirty="0" err="1"/>
              <a:t>here</a:t>
            </a:r>
            <a:r>
              <a:rPr lang="pt-PT" baseline="0" dirty="0"/>
              <a:t> </a:t>
            </a:r>
            <a:r>
              <a:rPr lang="pt-PT" baseline="0" dirty="0" err="1"/>
              <a:t>this</a:t>
            </a:r>
            <a:r>
              <a:rPr lang="pt-PT" baseline="0" dirty="0"/>
              <a:t> </a:t>
            </a:r>
            <a:r>
              <a:rPr lang="pt-PT" baseline="0" dirty="0" err="1"/>
              <a:t>dashed</a:t>
            </a:r>
            <a:r>
              <a:rPr lang="pt-PT" baseline="0" dirty="0"/>
              <a:t> </a:t>
            </a:r>
            <a:r>
              <a:rPr lang="pt-PT" baseline="0" dirty="0" err="1"/>
              <a:t>line</a:t>
            </a:r>
            <a:r>
              <a:rPr lang="pt-PT" baseline="0" dirty="0"/>
              <a:t> </a:t>
            </a:r>
            <a:r>
              <a:rPr lang="pt-PT" baseline="0" dirty="0" err="1"/>
              <a:t>represents</a:t>
            </a:r>
            <a:r>
              <a:rPr lang="pt-PT" baseline="0" dirty="0"/>
              <a:t> a </a:t>
            </a:r>
            <a:r>
              <a:rPr lang="pt-PT" baseline="0" dirty="0" err="1"/>
              <a:t>room</a:t>
            </a:r>
            <a:r>
              <a:rPr lang="pt-PT" baseline="0" dirty="0"/>
              <a:t>, </a:t>
            </a:r>
            <a:r>
              <a:rPr lang="pt-PT" baseline="0" dirty="0" err="1"/>
              <a:t>that</a:t>
            </a:r>
            <a:r>
              <a:rPr lang="pt-PT" baseline="0" dirty="0"/>
              <a:t> </a:t>
            </a:r>
            <a:r>
              <a:rPr lang="pt-PT" baseline="0" dirty="0" err="1"/>
              <a:t>was</a:t>
            </a:r>
            <a:r>
              <a:rPr lang="pt-PT" baseline="0" dirty="0"/>
              <a:t> </a:t>
            </a:r>
            <a:r>
              <a:rPr lang="pt-PT" baseline="0" dirty="0" err="1"/>
              <a:t>stored</a:t>
            </a:r>
            <a:r>
              <a:rPr lang="pt-PT" baseline="0" dirty="0"/>
              <a:t> in a </a:t>
            </a:r>
            <a:r>
              <a:rPr lang="pt-PT" baseline="0" dirty="0" err="1"/>
              <a:t>python</a:t>
            </a:r>
            <a:r>
              <a:rPr lang="pt-PT" baseline="0" dirty="0"/>
              <a:t> </a:t>
            </a:r>
            <a:r>
              <a:rPr lang="pt-PT" baseline="0" dirty="0" err="1"/>
              <a:t>class</a:t>
            </a:r>
            <a:r>
              <a:rPr lang="pt-PT" baseline="0" dirty="0"/>
              <a:t> </a:t>
            </a:r>
            <a:r>
              <a:rPr lang="pt-PT" baseline="0" dirty="0" err="1"/>
              <a:t>and</a:t>
            </a:r>
            <a:r>
              <a:rPr lang="pt-PT" baseline="0" dirty="0"/>
              <a:t> </a:t>
            </a:r>
            <a:r>
              <a:rPr lang="pt-PT" baseline="0" dirty="0" err="1"/>
              <a:t>then</a:t>
            </a:r>
            <a:r>
              <a:rPr lang="pt-PT" baseline="0" dirty="0"/>
              <a:t> </a:t>
            </a:r>
            <a:r>
              <a:rPr lang="pt-PT" baseline="0" dirty="0" err="1"/>
              <a:t>converted</a:t>
            </a:r>
            <a:r>
              <a:rPr lang="pt-PT" baseline="0" dirty="0"/>
              <a:t> to a pandas </a:t>
            </a:r>
            <a:r>
              <a:rPr lang="pt-PT" baseline="0" dirty="0" err="1"/>
              <a:t>dataframe</a:t>
            </a:r>
            <a:r>
              <a:rPr lang="pt-PT" baseline="0" dirty="0"/>
              <a:t>. </a:t>
            </a:r>
            <a:r>
              <a:rPr lang="pt-PT" baseline="0" dirty="0" err="1"/>
              <a:t>This</a:t>
            </a:r>
            <a:r>
              <a:rPr lang="pt-PT" baseline="0" dirty="0"/>
              <a:t> </a:t>
            </a:r>
            <a:r>
              <a:rPr lang="pt-PT" baseline="0" dirty="0" err="1"/>
              <a:t>dataframe</a:t>
            </a:r>
            <a:r>
              <a:rPr lang="pt-PT" baseline="0" dirty="0"/>
              <a:t> </a:t>
            </a:r>
            <a:r>
              <a:rPr lang="pt-PT" baseline="0" dirty="0" err="1"/>
              <a:t>is</a:t>
            </a:r>
            <a:r>
              <a:rPr lang="pt-PT" baseline="0" dirty="0"/>
              <a:t> </a:t>
            </a:r>
            <a:r>
              <a:rPr lang="pt-PT" baseline="0" dirty="0" err="1"/>
              <a:t>finally</a:t>
            </a:r>
            <a:r>
              <a:rPr lang="pt-PT" baseline="0" dirty="0"/>
              <a:t> </a:t>
            </a:r>
            <a:r>
              <a:rPr lang="pt-PT" baseline="0" dirty="0" err="1"/>
              <a:t>serialized</a:t>
            </a:r>
            <a:r>
              <a:rPr lang="pt-PT" baseline="0" dirty="0"/>
              <a:t> to </a:t>
            </a:r>
            <a:r>
              <a:rPr lang="pt-PT" baseline="0" dirty="0" err="1"/>
              <a:t>be</a:t>
            </a:r>
            <a:r>
              <a:rPr lang="pt-PT" baseline="0" dirty="0"/>
              <a:t> </a:t>
            </a:r>
            <a:r>
              <a:rPr lang="pt-PT" baseline="0" dirty="0" err="1"/>
              <a:t>used</a:t>
            </a:r>
            <a:r>
              <a:rPr lang="pt-PT" baseline="0" dirty="0"/>
              <a:t> in </a:t>
            </a:r>
            <a:r>
              <a:rPr lang="pt-PT" baseline="0" dirty="0" err="1"/>
              <a:t>the</a:t>
            </a:r>
            <a:r>
              <a:rPr lang="pt-PT" baseline="0" dirty="0"/>
              <a:t> </a:t>
            </a:r>
            <a:r>
              <a:rPr lang="pt-PT" baseline="0" dirty="0" err="1"/>
              <a:t>analysis</a:t>
            </a:r>
            <a:endParaRPr lang="pt-PT" dirty="0"/>
          </a:p>
        </p:txBody>
      </p:sp>
      <p:sp>
        <p:nvSpPr>
          <p:cNvPr id="4" name="Slide Number Placeholder 3"/>
          <p:cNvSpPr>
            <a:spLocks noGrp="1"/>
          </p:cNvSpPr>
          <p:nvPr>
            <p:ph type="sldNum" sz="quarter" idx="10"/>
          </p:nvPr>
        </p:nvSpPr>
        <p:spPr/>
        <p:txBody>
          <a:bodyPr/>
          <a:lstStyle/>
          <a:p>
            <a:fld id="{B4C1839C-3D4B-4323-B37E-338B15BDD591}" type="slidenum">
              <a:rPr lang="en-US" smtClean="0"/>
              <a:t>7</a:t>
            </a:fld>
            <a:endParaRPr lang="en-US"/>
          </a:p>
        </p:txBody>
      </p:sp>
    </p:spTree>
    <p:extLst>
      <p:ext uri="{BB962C8B-B14F-4D97-AF65-F5344CB8AC3E}">
        <p14:creationId xmlns:p14="http://schemas.microsoft.com/office/powerpoint/2010/main" val="253531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C1839C-3D4B-4323-B37E-338B15BDD591}" type="slidenum">
              <a:rPr lang="en-US" smtClean="0"/>
              <a:t>9</a:t>
            </a:fld>
            <a:endParaRPr lang="en-US"/>
          </a:p>
        </p:txBody>
      </p:sp>
    </p:spTree>
    <p:extLst>
      <p:ext uri="{BB962C8B-B14F-4D97-AF65-F5344CB8AC3E}">
        <p14:creationId xmlns:p14="http://schemas.microsoft.com/office/powerpoint/2010/main" val="1852564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C1839C-3D4B-4323-B37E-338B15BDD591}" type="slidenum">
              <a:rPr lang="en-US" smtClean="0"/>
              <a:t>10</a:t>
            </a:fld>
            <a:endParaRPr lang="en-US"/>
          </a:p>
        </p:txBody>
      </p:sp>
    </p:spTree>
    <p:extLst>
      <p:ext uri="{BB962C8B-B14F-4D97-AF65-F5344CB8AC3E}">
        <p14:creationId xmlns:p14="http://schemas.microsoft.com/office/powerpoint/2010/main" val="1632826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C1839C-3D4B-4323-B37E-338B15BDD591}" type="slidenum">
              <a:rPr lang="en-US" smtClean="0"/>
              <a:t>11</a:t>
            </a:fld>
            <a:endParaRPr lang="en-US"/>
          </a:p>
        </p:txBody>
      </p:sp>
    </p:spTree>
    <p:extLst>
      <p:ext uri="{BB962C8B-B14F-4D97-AF65-F5344CB8AC3E}">
        <p14:creationId xmlns:p14="http://schemas.microsoft.com/office/powerpoint/2010/main" val="3462372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7D155-FE7E-486C-98F3-0256C04E2E0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t-PT"/>
          </a:p>
        </p:txBody>
      </p:sp>
      <p:sp>
        <p:nvSpPr>
          <p:cNvPr id="3" name="Subtitle 2">
            <a:extLst>
              <a:ext uri="{FF2B5EF4-FFF2-40B4-BE49-F238E27FC236}">
                <a16:creationId xmlns:a16="http://schemas.microsoft.com/office/drawing/2014/main" id="{B67C0668-7486-41AE-B53B-87FB92EF12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PT"/>
          </a:p>
        </p:txBody>
      </p:sp>
      <p:sp>
        <p:nvSpPr>
          <p:cNvPr id="4" name="Date Placeholder 3">
            <a:extLst>
              <a:ext uri="{FF2B5EF4-FFF2-40B4-BE49-F238E27FC236}">
                <a16:creationId xmlns:a16="http://schemas.microsoft.com/office/drawing/2014/main" id="{49D052D4-662F-4475-978E-2F2141C2AB63}"/>
              </a:ext>
            </a:extLst>
          </p:cNvPr>
          <p:cNvSpPr>
            <a:spLocks noGrp="1"/>
          </p:cNvSpPr>
          <p:nvPr>
            <p:ph type="dt" sz="half" idx="10"/>
          </p:nvPr>
        </p:nvSpPr>
        <p:spPr/>
        <p:txBody>
          <a:bodyPr/>
          <a:lstStyle/>
          <a:p>
            <a:fld id="{F2030019-31D7-4386-A548-C724D9908A93}" type="datetimeFigureOut">
              <a:rPr lang="pt-PT" smtClean="0"/>
              <a:t>21/05/2019</a:t>
            </a:fld>
            <a:endParaRPr lang="pt-PT"/>
          </a:p>
        </p:txBody>
      </p:sp>
      <p:sp>
        <p:nvSpPr>
          <p:cNvPr id="5" name="Footer Placeholder 4">
            <a:extLst>
              <a:ext uri="{FF2B5EF4-FFF2-40B4-BE49-F238E27FC236}">
                <a16:creationId xmlns:a16="http://schemas.microsoft.com/office/drawing/2014/main" id="{2E0D37B9-B8D4-4190-BD0A-8C6301F8B000}"/>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E30205DE-9A9D-4AA6-B10F-A1F144461E02}"/>
              </a:ext>
            </a:extLst>
          </p:cNvPr>
          <p:cNvSpPr>
            <a:spLocks noGrp="1"/>
          </p:cNvSpPr>
          <p:nvPr>
            <p:ph type="sldNum" sz="quarter" idx="12"/>
          </p:nvPr>
        </p:nvSpPr>
        <p:spPr/>
        <p:txBody>
          <a:bodyPr/>
          <a:lstStyle/>
          <a:p>
            <a:fld id="{466F1455-5EFC-48AF-A545-18EE2EA04CF4}" type="slidenum">
              <a:rPr lang="pt-PT" smtClean="0"/>
              <a:t>‹nº›</a:t>
            </a:fld>
            <a:endParaRPr lang="pt-PT"/>
          </a:p>
        </p:txBody>
      </p:sp>
    </p:spTree>
    <p:extLst>
      <p:ext uri="{BB962C8B-B14F-4D97-AF65-F5344CB8AC3E}">
        <p14:creationId xmlns:p14="http://schemas.microsoft.com/office/powerpoint/2010/main" val="2297520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6A6D9-6072-41D4-9654-8EA554139434}"/>
              </a:ext>
            </a:extLst>
          </p:cNvPr>
          <p:cNvSpPr>
            <a:spLocks noGrp="1"/>
          </p:cNvSpPr>
          <p:nvPr>
            <p:ph type="title"/>
          </p:nvPr>
        </p:nvSpPr>
        <p:spPr/>
        <p:txBody>
          <a:bodyPr/>
          <a:lstStyle/>
          <a:p>
            <a:r>
              <a:rPr lang="en-US"/>
              <a:t>Click to edit Master title style</a:t>
            </a:r>
            <a:endParaRPr lang="pt-PT"/>
          </a:p>
        </p:txBody>
      </p:sp>
      <p:sp>
        <p:nvSpPr>
          <p:cNvPr id="3" name="Vertical Text Placeholder 2">
            <a:extLst>
              <a:ext uri="{FF2B5EF4-FFF2-40B4-BE49-F238E27FC236}">
                <a16:creationId xmlns:a16="http://schemas.microsoft.com/office/drawing/2014/main" id="{B8564E38-3AD6-43D1-A2F7-F3E8C9A6DF5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6FBEDB5D-9256-4D7D-9CC4-601D86C74C1F}"/>
              </a:ext>
            </a:extLst>
          </p:cNvPr>
          <p:cNvSpPr>
            <a:spLocks noGrp="1"/>
          </p:cNvSpPr>
          <p:nvPr>
            <p:ph type="dt" sz="half" idx="10"/>
          </p:nvPr>
        </p:nvSpPr>
        <p:spPr/>
        <p:txBody>
          <a:bodyPr/>
          <a:lstStyle/>
          <a:p>
            <a:fld id="{F2030019-31D7-4386-A548-C724D9908A93}" type="datetimeFigureOut">
              <a:rPr lang="pt-PT" smtClean="0"/>
              <a:t>21/05/2019</a:t>
            </a:fld>
            <a:endParaRPr lang="pt-PT"/>
          </a:p>
        </p:txBody>
      </p:sp>
      <p:sp>
        <p:nvSpPr>
          <p:cNvPr id="5" name="Footer Placeholder 4">
            <a:extLst>
              <a:ext uri="{FF2B5EF4-FFF2-40B4-BE49-F238E27FC236}">
                <a16:creationId xmlns:a16="http://schemas.microsoft.com/office/drawing/2014/main" id="{38F521EE-3104-4545-8F01-62004DDB1E81}"/>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C2270023-1531-4D14-ADFE-6E9EA499C62C}"/>
              </a:ext>
            </a:extLst>
          </p:cNvPr>
          <p:cNvSpPr>
            <a:spLocks noGrp="1"/>
          </p:cNvSpPr>
          <p:nvPr>
            <p:ph type="sldNum" sz="quarter" idx="12"/>
          </p:nvPr>
        </p:nvSpPr>
        <p:spPr/>
        <p:txBody>
          <a:bodyPr/>
          <a:lstStyle/>
          <a:p>
            <a:fld id="{466F1455-5EFC-48AF-A545-18EE2EA04CF4}" type="slidenum">
              <a:rPr lang="pt-PT" smtClean="0"/>
              <a:t>‹nº›</a:t>
            </a:fld>
            <a:endParaRPr lang="pt-PT"/>
          </a:p>
        </p:txBody>
      </p:sp>
    </p:spTree>
    <p:extLst>
      <p:ext uri="{BB962C8B-B14F-4D97-AF65-F5344CB8AC3E}">
        <p14:creationId xmlns:p14="http://schemas.microsoft.com/office/powerpoint/2010/main" val="1032102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133C39-66A6-4E90-816B-1D5631FF720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t-PT"/>
          </a:p>
        </p:txBody>
      </p:sp>
      <p:sp>
        <p:nvSpPr>
          <p:cNvPr id="3" name="Vertical Text Placeholder 2">
            <a:extLst>
              <a:ext uri="{FF2B5EF4-FFF2-40B4-BE49-F238E27FC236}">
                <a16:creationId xmlns:a16="http://schemas.microsoft.com/office/drawing/2014/main" id="{EC0551D6-C876-47A0-A4D8-281CEA01382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9457A007-0D88-46BD-8B06-6D1D266E6EA2}"/>
              </a:ext>
            </a:extLst>
          </p:cNvPr>
          <p:cNvSpPr>
            <a:spLocks noGrp="1"/>
          </p:cNvSpPr>
          <p:nvPr>
            <p:ph type="dt" sz="half" idx="10"/>
          </p:nvPr>
        </p:nvSpPr>
        <p:spPr/>
        <p:txBody>
          <a:bodyPr/>
          <a:lstStyle/>
          <a:p>
            <a:fld id="{F2030019-31D7-4386-A548-C724D9908A93}" type="datetimeFigureOut">
              <a:rPr lang="pt-PT" smtClean="0"/>
              <a:t>21/05/2019</a:t>
            </a:fld>
            <a:endParaRPr lang="pt-PT"/>
          </a:p>
        </p:txBody>
      </p:sp>
      <p:sp>
        <p:nvSpPr>
          <p:cNvPr id="5" name="Footer Placeholder 4">
            <a:extLst>
              <a:ext uri="{FF2B5EF4-FFF2-40B4-BE49-F238E27FC236}">
                <a16:creationId xmlns:a16="http://schemas.microsoft.com/office/drawing/2014/main" id="{B989DF4C-66E9-4638-A0B6-E43EA3F0DD14}"/>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F8FD0FF2-A31B-4817-A617-16BD187B2D39}"/>
              </a:ext>
            </a:extLst>
          </p:cNvPr>
          <p:cNvSpPr>
            <a:spLocks noGrp="1"/>
          </p:cNvSpPr>
          <p:nvPr>
            <p:ph type="sldNum" sz="quarter" idx="12"/>
          </p:nvPr>
        </p:nvSpPr>
        <p:spPr/>
        <p:txBody>
          <a:bodyPr/>
          <a:lstStyle/>
          <a:p>
            <a:fld id="{466F1455-5EFC-48AF-A545-18EE2EA04CF4}" type="slidenum">
              <a:rPr lang="pt-PT" smtClean="0"/>
              <a:t>‹nº›</a:t>
            </a:fld>
            <a:endParaRPr lang="pt-PT"/>
          </a:p>
        </p:txBody>
      </p:sp>
    </p:spTree>
    <p:extLst>
      <p:ext uri="{BB962C8B-B14F-4D97-AF65-F5344CB8AC3E}">
        <p14:creationId xmlns:p14="http://schemas.microsoft.com/office/powerpoint/2010/main" val="348863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B0FBA-82EA-4137-9B36-D1FF33F5FA72}"/>
              </a:ext>
            </a:extLst>
          </p:cNvPr>
          <p:cNvSpPr>
            <a:spLocks noGrp="1"/>
          </p:cNvSpPr>
          <p:nvPr>
            <p:ph type="title"/>
          </p:nvPr>
        </p:nvSpPr>
        <p:spPr/>
        <p:txBody>
          <a:bodyPr/>
          <a:lstStyle/>
          <a:p>
            <a:r>
              <a:rPr lang="en-US"/>
              <a:t>Click to edit Master title style</a:t>
            </a:r>
            <a:endParaRPr lang="pt-PT"/>
          </a:p>
        </p:txBody>
      </p:sp>
      <p:sp>
        <p:nvSpPr>
          <p:cNvPr id="3" name="Content Placeholder 2">
            <a:extLst>
              <a:ext uri="{FF2B5EF4-FFF2-40B4-BE49-F238E27FC236}">
                <a16:creationId xmlns:a16="http://schemas.microsoft.com/office/drawing/2014/main" id="{BA5CEF28-4DAA-4057-A9CF-A8D0C3E4F7E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E5449861-3DF9-472D-8A8C-AF452B98FD04}"/>
              </a:ext>
            </a:extLst>
          </p:cNvPr>
          <p:cNvSpPr>
            <a:spLocks noGrp="1"/>
          </p:cNvSpPr>
          <p:nvPr>
            <p:ph type="dt" sz="half" idx="10"/>
          </p:nvPr>
        </p:nvSpPr>
        <p:spPr/>
        <p:txBody>
          <a:bodyPr/>
          <a:lstStyle/>
          <a:p>
            <a:fld id="{F2030019-31D7-4386-A548-C724D9908A93}" type="datetimeFigureOut">
              <a:rPr lang="pt-PT" smtClean="0"/>
              <a:t>21/05/2019</a:t>
            </a:fld>
            <a:endParaRPr lang="pt-PT"/>
          </a:p>
        </p:txBody>
      </p:sp>
      <p:sp>
        <p:nvSpPr>
          <p:cNvPr id="5" name="Footer Placeholder 4">
            <a:extLst>
              <a:ext uri="{FF2B5EF4-FFF2-40B4-BE49-F238E27FC236}">
                <a16:creationId xmlns:a16="http://schemas.microsoft.com/office/drawing/2014/main" id="{722CFAE1-9C55-481B-9E3C-FAF8F159122E}"/>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C1D69C68-B54A-495E-8EA1-F74B9BFCB797}"/>
              </a:ext>
            </a:extLst>
          </p:cNvPr>
          <p:cNvSpPr>
            <a:spLocks noGrp="1"/>
          </p:cNvSpPr>
          <p:nvPr>
            <p:ph type="sldNum" sz="quarter" idx="12"/>
          </p:nvPr>
        </p:nvSpPr>
        <p:spPr/>
        <p:txBody>
          <a:bodyPr/>
          <a:lstStyle/>
          <a:p>
            <a:fld id="{466F1455-5EFC-48AF-A545-18EE2EA04CF4}" type="slidenum">
              <a:rPr lang="pt-PT" smtClean="0"/>
              <a:t>‹nº›</a:t>
            </a:fld>
            <a:endParaRPr lang="pt-PT"/>
          </a:p>
        </p:txBody>
      </p:sp>
    </p:spTree>
    <p:extLst>
      <p:ext uri="{BB962C8B-B14F-4D97-AF65-F5344CB8AC3E}">
        <p14:creationId xmlns:p14="http://schemas.microsoft.com/office/powerpoint/2010/main" val="4191839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D0311-35C9-458C-88DD-DC8E84279B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t-PT"/>
          </a:p>
        </p:txBody>
      </p:sp>
      <p:sp>
        <p:nvSpPr>
          <p:cNvPr id="3" name="Text Placeholder 2">
            <a:extLst>
              <a:ext uri="{FF2B5EF4-FFF2-40B4-BE49-F238E27FC236}">
                <a16:creationId xmlns:a16="http://schemas.microsoft.com/office/drawing/2014/main" id="{0DFFAB6F-1FB3-4D76-8573-55E458A57A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1C18014-9129-46F4-B7C8-2586553D77DB}"/>
              </a:ext>
            </a:extLst>
          </p:cNvPr>
          <p:cNvSpPr>
            <a:spLocks noGrp="1"/>
          </p:cNvSpPr>
          <p:nvPr>
            <p:ph type="dt" sz="half" idx="10"/>
          </p:nvPr>
        </p:nvSpPr>
        <p:spPr/>
        <p:txBody>
          <a:bodyPr/>
          <a:lstStyle/>
          <a:p>
            <a:fld id="{F2030019-31D7-4386-A548-C724D9908A93}" type="datetimeFigureOut">
              <a:rPr lang="pt-PT" smtClean="0"/>
              <a:t>21/05/2019</a:t>
            </a:fld>
            <a:endParaRPr lang="pt-PT"/>
          </a:p>
        </p:txBody>
      </p:sp>
      <p:sp>
        <p:nvSpPr>
          <p:cNvPr id="5" name="Footer Placeholder 4">
            <a:extLst>
              <a:ext uri="{FF2B5EF4-FFF2-40B4-BE49-F238E27FC236}">
                <a16:creationId xmlns:a16="http://schemas.microsoft.com/office/drawing/2014/main" id="{A0FAFD96-3D40-4CD6-A0D7-10F7466CA9AB}"/>
              </a:ext>
            </a:extLst>
          </p:cNvPr>
          <p:cNvSpPr>
            <a:spLocks noGrp="1"/>
          </p:cNvSpPr>
          <p:nvPr>
            <p:ph type="ftr" sz="quarter" idx="11"/>
          </p:nvPr>
        </p:nvSpPr>
        <p:spPr/>
        <p:txBody>
          <a:bodyPr/>
          <a:lstStyle/>
          <a:p>
            <a:endParaRPr lang="pt-PT"/>
          </a:p>
        </p:txBody>
      </p:sp>
      <p:sp>
        <p:nvSpPr>
          <p:cNvPr id="6" name="Slide Number Placeholder 5">
            <a:extLst>
              <a:ext uri="{FF2B5EF4-FFF2-40B4-BE49-F238E27FC236}">
                <a16:creationId xmlns:a16="http://schemas.microsoft.com/office/drawing/2014/main" id="{1E995494-449F-4544-85B6-2B176215DDE2}"/>
              </a:ext>
            </a:extLst>
          </p:cNvPr>
          <p:cNvSpPr>
            <a:spLocks noGrp="1"/>
          </p:cNvSpPr>
          <p:nvPr>
            <p:ph type="sldNum" sz="quarter" idx="12"/>
          </p:nvPr>
        </p:nvSpPr>
        <p:spPr/>
        <p:txBody>
          <a:bodyPr/>
          <a:lstStyle/>
          <a:p>
            <a:fld id="{466F1455-5EFC-48AF-A545-18EE2EA04CF4}" type="slidenum">
              <a:rPr lang="pt-PT" smtClean="0"/>
              <a:t>‹nº›</a:t>
            </a:fld>
            <a:endParaRPr lang="pt-PT"/>
          </a:p>
        </p:txBody>
      </p:sp>
    </p:spTree>
    <p:extLst>
      <p:ext uri="{BB962C8B-B14F-4D97-AF65-F5344CB8AC3E}">
        <p14:creationId xmlns:p14="http://schemas.microsoft.com/office/powerpoint/2010/main" val="2681272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918B4-9469-4995-8410-EA234A54F77A}"/>
              </a:ext>
            </a:extLst>
          </p:cNvPr>
          <p:cNvSpPr>
            <a:spLocks noGrp="1"/>
          </p:cNvSpPr>
          <p:nvPr>
            <p:ph type="title"/>
          </p:nvPr>
        </p:nvSpPr>
        <p:spPr/>
        <p:txBody>
          <a:bodyPr/>
          <a:lstStyle/>
          <a:p>
            <a:r>
              <a:rPr lang="en-US"/>
              <a:t>Click to edit Master title style</a:t>
            </a:r>
            <a:endParaRPr lang="pt-PT"/>
          </a:p>
        </p:txBody>
      </p:sp>
      <p:sp>
        <p:nvSpPr>
          <p:cNvPr id="3" name="Content Placeholder 2">
            <a:extLst>
              <a:ext uri="{FF2B5EF4-FFF2-40B4-BE49-F238E27FC236}">
                <a16:creationId xmlns:a16="http://schemas.microsoft.com/office/drawing/2014/main" id="{6A87D224-C63B-4AC0-A8E8-D81B992F53E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Content Placeholder 3">
            <a:extLst>
              <a:ext uri="{FF2B5EF4-FFF2-40B4-BE49-F238E27FC236}">
                <a16:creationId xmlns:a16="http://schemas.microsoft.com/office/drawing/2014/main" id="{D5532A91-8609-4135-8495-1A572F837C1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5" name="Date Placeholder 4">
            <a:extLst>
              <a:ext uri="{FF2B5EF4-FFF2-40B4-BE49-F238E27FC236}">
                <a16:creationId xmlns:a16="http://schemas.microsoft.com/office/drawing/2014/main" id="{5F5000CB-0F56-4318-BFF9-749A5FC21FC4}"/>
              </a:ext>
            </a:extLst>
          </p:cNvPr>
          <p:cNvSpPr>
            <a:spLocks noGrp="1"/>
          </p:cNvSpPr>
          <p:nvPr>
            <p:ph type="dt" sz="half" idx="10"/>
          </p:nvPr>
        </p:nvSpPr>
        <p:spPr/>
        <p:txBody>
          <a:bodyPr/>
          <a:lstStyle/>
          <a:p>
            <a:fld id="{F2030019-31D7-4386-A548-C724D9908A93}" type="datetimeFigureOut">
              <a:rPr lang="pt-PT" smtClean="0"/>
              <a:t>21/05/2019</a:t>
            </a:fld>
            <a:endParaRPr lang="pt-PT"/>
          </a:p>
        </p:txBody>
      </p:sp>
      <p:sp>
        <p:nvSpPr>
          <p:cNvPr id="6" name="Footer Placeholder 5">
            <a:extLst>
              <a:ext uri="{FF2B5EF4-FFF2-40B4-BE49-F238E27FC236}">
                <a16:creationId xmlns:a16="http://schemas.microsoft.com/office/drawing/2014/main" id="{C632C7A2-6278-4164-829E-9128E085AB46}"/>
              </a:ext>
            </a:extLst>
          </p:cNvPr>
          <p:cNvSpPr>
            <a:spLocks noGrp="1"/>
          </p:cNvSpPr>
          <p:nvPr>
            <p:ph type="ftr" sz="quarter" idx="11"/>
          </p:nvPr>
        </p:nvSpPr>
        <p:spPr/>
        <p:txBody>
          <a:bodyPr/>
          <a:lstStyle/>
          <a:p>
            <a:endParaRPr lang="pt-PT"/>
          </a:p>
        </p:txBody>
      </p:sp>
      <p:sp>
        <p:nvSpPr>
          <p:cNvPr id="7" name="Slide Number Placeholder 6">
            <a:extLst>
              <a:ext uri="{FF2B5EF4-FFF2-40B4-BE49-F238E27FC236}">
                <a16:creationId xmlns:a16="http://schemas.microsoft.com/office/drawing/2014/main" id="{7C566340-0CE5-43F4-966E-50C7A1C31D2E}"/>
              </a:ext>
            </a:extLst>
          </p:cNvPr>
          <p:cNvSpPr>
            <a:spLocks noGrp="1"/>
          </p:cNvSpPr>
          <p:nvPr>
            <p:ph type="sldNum" sz="quarter" idx="12"/>
          </p:nvPr>
        </p:nvSpPr>
        <p:spPr/>
        <p:txBody>
          <a:bodyPr/>
          <a:lstStyle/>
          <a:p>
            <a:fld id="{466F1455-5EFC-48AF-A545-18EE2EA04CF4}" type="slidenum">
              <a:rPr lang="pt-PT" smtClean="0"/>
              <a:t>‹nº›</a:t>
            </a:fld>
            <a:endParaRPr lang="pt-PT"/>
          </a:p>
        </p:txBody>
      </p:sp>
    </p:spTree>
    <p:extLst>
      <p:ext uri="{BB962C8B-B14F-4D97-AF65-F5344CB8AC3E}">
        <p14:creationId xmlns:p14="http://schemas.microsoft.com/office/powerpoint/2010/main" val="969800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3F060-6204-4924-978F-56AF5330F1AE}"/>
              </a:ext>
            </a:extLst>
          </p:cNvPr>
          <p:cNvSpPr>
            <a:spLocks noGrp="1"/>
          </p:cNvSpPr>
          <p:nvPr>
            <p:ph type="title"/>
          </p:nvPr>
        </p:nvSpPr>
        <p:spPr>
          <a:xfrm>
            <a:off x="839788" y="365125"/>
            <a:ext cx="10515600" cy="1325563"/>
          </a:xfrm>
        </p:spPr>
        <p:txBody>
          <a:bodyPr/>
          <a:lstStyle/>
          <a:p>
            <a:r>
              <a:rPr lang="en-US"/>
              <a:t>Click to edit Master title style</a:t>
            </a:r>
            <a:endParaRPr lang="pt-PT"/>
          </a:p>
        </p:txBody>
      </p:sp>
      <p:sp>
        <p:nvSpPr>
          <p:cNvPr id="3" name="Text Placeholder 2">
            <a:extLst>
              <a:ext uri="{FF2B5EF4-FFF2-40B4-BE49-F238E27FC236}">
                <a16:creationId xmlns:a16="http://schemas.microsoft.com/office/drawing/2014/main" id="{0644AA5C-622A-466B-8164-15915BF669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55AD419-DED6-4B2E-883C-7DF10D8D157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5" name="Text Placeholder 4">
            <a:extLst>
              <a:ext uri="{FF2B5EF4-FFF2-40B4-BE49-F238E27FC236}">
                <a16:creationId xmlns:a16="http://schemas.microsoft.com/office/drawing/2014/main" id="{DAB59252-929D-4D19-B0A5-32B119442E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C5F9A1B-75DB-4F4F-859A-9853B11DD0B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7" name="Date Placeholder 6">
            <a:extLst>
              <a:ext uri="{FF2B5EF4-FFF2-40B4-BE49-F238E27FC236}">
                <a16:creationId xmlns:a16="http://schemas.microsoft.com/office/drawing/2014/main" id="{1070C2C3-0391-4379-98DA-8F7DD79F289C}"/>
              </a:ext>
            </a:extLst>
          </p:cNvPr>
          <p:cNvSpPr>
            <a:spLocks noGrp="1"/>
          </p:cNvSpPr>
          <p:nvPr>
            <p:ph type="dt" sz="half" idx="10"/>
          </p:nvPr>
        </p:nvSpPr>
        <p:spPr/>
        <p:txBody>
          <a:bodyPr/>
          <a:lstStyle/>
          <a:p>
            <a:fld id="{F2030019-31D7-4386-A548-C724D9908A93}" type="datetimeFigureOut">
              <a:rPr lang="pt-PT" smtClean="0"/>
              <a:t>21/05/2019</a:t>
            </a:fld>
            <a:endParaRPr lang="pt-PT"/>
          </a:p>
        </p:txBody>
      </p:sp>
      <p:sp>
        <p:nvSpPr>
          <p:cNvPr id="8" name="Footer Placeholder 7">
            <a:extLst>
              <a:ext uri="{FF2B5EF4-FFF2-40B4-BE49-F238E27FC236}">
                <a16:creationId xmlns:a16="http://schemas.microsoft.com/office/drawing/2014/main" id="{4056DEC7-BA6C-4C65-A67B-885337E83008}"/>
              </a:ext>
            </a:extLst>
          </p:cNvPr>
          <p:cNvSpPr>
            <a:spLocks noGrp="1"/>
          </p:cNvSpPr>
          <p:nvPr>
            <p:ph type="ftr" sz="quarter" idx="11"/>
          </p:nvPr>
        </p:nvSpPr>
        <p:spPr/>
        <p:txBody>
          <a:bodyPr/>
          <a:lstStyle/>
          <a:p>
            <a:endParaRPr lang="pt-PT"/>
          </a:p>
        </p:txBody>
      </p:sp>
      <p:sp>
        <p:nvSpPr>
          <p:cNvPr id="9" name="Slide Number Placeholder 8">
            <a:extLst>
              <a:ext uri="{FF2B5EF4-FFF2-40B4-BE49-F238E27FC236}">
                <a16:creationId xmlns:a16="http://schemas.microsoft.com/office/drawing/2014/main" id="{4B533E11-5321-4143-AAC8-694703A89813}"/>
              </a:ext>
            </a:extLst>
          </p:cNvPr>
          <p:cNvSpPr>
            <a:spLocks noGrp="1"/>
          </p:cNvSpPr>
          <p:nvPr>
            <p:ph type="sldNum" sz="quarter" idx="12"/>
          </p:nvPr>
        </p:nvSpPr>
        <p:spPr/>
        <p:txBody>
          <a:bodyPr/>
          <a:lstStyle/>
          <a:p>
            <a:fld id="{466F1455-5EFC-48AF-A545-18EE2EA04CF4}" type="slidenum">
              <a:rPr lang="pt-PT" smtClean="0"/>
              <a:t>‹nº›</a:t>
            </a:fld>
            <a:endParaRPr lang="pt-PT"/>
          </a:p>
        </p:txBody>
      </p:sp>
    </p:spTree>
    <p:extLst>
      <p:ext uri="{BB962C8B-B14F-4D97-AF65-F5344CB8AC3E}">
        <p14:creationId xmlns:p14="http://schemas.microsoft.com/office/powerpoint/2010/main" val="24646729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9F0D1-7EC1-419E-B634-491245C73B03}"/>
              </a:ext>
            </a:extLst>
          </p:cNvPr>
          <p:cNvSpPr>
            <a:spLocks noGrp="1"/>
          </p:cNvSpPr>
          <p:nvPr>
            <p:ph type="title"/>
          </p:nvPr>
        </p:nvSpPr>
        <p:spPr/>
        <p:txBody>
          <a:bodyPr/>
          <a:lstStyle/>
          <a:p>
            <a:r>
              <a:rPr lang="en-US"/>
              <a:t>Click to edit Master title style</a:t>
            </a:r>
            <a:endParaRPr lang="pt-PT"/>
          </a:p>
        </p:txBody>
      </p:sp>
      <p:sp>
        <p:nvSpPr>
          <p:cNvPr id="3" name="Date Placeholder 2">
            <a:extLst>
              <a:ext uri="{FF2B5EF4-FFF2-40B4-BE49-F238E27FC236}">
                <a16:creationId xmlns:a16="http://schemas.microsoft.com/office/drawing/2014/main" id="{FA67D9ED-61A7-487A-9714-0F681AE8FC05}"/>
              </a:ext>
            </a:extLst>
          </p:cNvPr>
          <p:cNvSpPr>
            <a:spLocks noGrp="1"/>
          </p:cNvSpPr>
          <p:nvPr>
            <p:ph type="dt" sz="half" idx="10"/>
          </p:nvPr>
        </p:nvSpPr>
        <p:spPr/>
        <p:txBody>
          <a:bodyPr/>
          <a:lstStyle/>
          <a:p>
            <a:fld id="{F2030019-31D7-4386-A548-C724D9908A93}" type="datetimeFigureOut">
              <a:rPr lang="pt-PT" smtClean="0"/>
              <a:t>21/05/2019</a:t>
            </a:fld>
            <a:endParaRPr lang="pt-PT"/>
          </a:p>
        </p:txBody>
      </p:sp>
      <p:sp>
        <p:nvSpPr>
          <p:cNvPr id="4" name="Footer Placeholder 3">
            <a:extLst>
              <a:ext uri="{FF2B5EF4-FFF2-40B4-BE49-F238E27FC236}">
                <a16:creationId xmlns:a16="http://schemas.microsoft.com/office/drawing/2014/main" id="{8B4D8315-2DEF-4435-88CC-3B946CFACB53}"/>
              </a:ext>
            </a:extLst>
          </p:cNvPr>
          <p:cNvSpPr>
            <a:spLocks noGrp="1"/>
          </p:cNvSpPr>
          <p:nvPr>
            <p:ph type="ftr" sz="quarter" idx="11"/>
          </p:nvPr>
        </p:nvSpPr>
        <p:spPr/>
        <p:txBody>
          <a:bodyPr/>
          <a:lstStyle/>
          <a:p>
            <a:endParaRPr lang="pt-PT"/>
          </a:p>
        </p:txBody>
      </p:sp>
      <p:sp>
        <p:nvSpPr>
          <p:cNvPr id="5" name="Slide Number Placeholder 4">
            <a:extLst>
              <a:ext uri="{FF2B5EF4-FFF2-40B4-BE49-F238E27FC236}">
                <a16:creationId xmlns:a16="http://schemas.microsoft.com/office/drawing/2014/main" id="{C75B8D0C-B532-491C-8823-61F69000EF71}"/>
              </a:ext>
            </a:extLst>
          </p:cNvPr>
          <p:cNvSpPr>
            <a:spLocks noGrp="1"/>
          </p:cNvSpPr>
          <p:nvPr>
            <p:ph type="sldNum" sz="quarter" idx="12"/>
          </p:nvPr>
        </p:nvSpPr>
        <p:spPr/>
        <p:txBody>
          <a:bodyPr/>
          <a:lstStyle/>
          <a:p>
            <a:fld id="{466F1455-5EFC-48AF-A545-18EE2EA04CF4}" type="slidenum">
              <a:rPr lang="pt-PT" smtClean="0"/>
              <a:t>‹nº›</a:t>
            </a:fld>
            <a:endParaRPr lang="pt-PT"/>
          </a:p>
        </p:txBody>
      </p:sp>
    </p:spTree>
    <p:extLst>
      <p:ext uri="{BB962C8B-B14F-4D97-AF65-F5344CB8AC3E}">
        <p14:creationId xmlns:p14="http://schemas.microsoft.com/office/powerpoint/2010/main" val="34056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C9D094-ABE0-45E8-B8E8-FE63D39A85AE}"/>
              </a:ext>
            </a:extLst>
          </p:cNvPr>
          <p:cNvSpPr>
            <a:spLocks noGrp="1"/>
          </p:cNvSpPr>
          <p:nvPr>
            <p:ph type="dt" sz="half" idx="10"/>
          </p:nvPr>
        </p:nvSpPr>
        <p:spPr/>
        <p:txBody>
          <a:bodyPr/>
          <a:lstStyle/>
          <a:p>
            <a:fld id="{F2030019-31D7-4386-A548-C724D9908A93}" type="datetimeFigureOut">
              <a:rPr lang="pt-PT" smtClean="0"/>
              <a:t>21/05/2019</a:t>
            </a:fld>
            <a:endParaRPr lang="pt-PT"/>
          </a:p>
        </p:txBody>
      </p:sp>
      <p:sp>
        <p:nvSpPr>
          <p:cNvPr id="3" name="Footer Placeholder 2">
            <a:extLst>
              <a:ext uri="{FF2B5EF4-FFF2-40B4-BE49-F238E27FC236}">
                <a16:creationId xmlns:a16="http://schemas.microsoft.com/office/drawing/2014/main" id="{552A329D-B335-4470-9200-7F8C6868A60B}"/>
              </a:ext>
            </a:extLst>
          </p:cNvPr>
          <p:cNvSpPr>
            <a:spLocks noGrp="1"/>
          </p:cNvSpPr>
          <p:nvPr>
            <p:ph type="ftr" sz="quarter" idx="11"/>
          </p:nvPr>
        </p:nvSpPr>
        <p:spPr/>
        <p:txBody>
          <a:bodyPr/>
          <a:lstStyle/>
          <a:p>
            <a:endParaRPr lang="pt-PT"/>
          </a:p>
        </p:txBody>
      </p:sp>
      <p:sp>
        <p:nvSpPr>
          <p:cNvPr id="4" name="Slide Number Placeholder 3">
            <a:extLst>
              <a:ext uri="{FF2B5EF4-FFF2-40B4-BE49-F238E27FC236}">
                <a16:creationId xmlns:a16="http://schemas.microsoft.com/office/drawing/2014/main" id="{BE7E62E3-1C89-4460-B101-90B6F603A5F7}"/>
              </a:ext>
            </a:extLst>
          </p:cNvPr>
          <p:cNvSpPr>
            <a:spLocks noGrp="1"/>
          </p:cNvSpPr>
          <p:nvPr>
            <p:ph type="sldNum" sz="quarter" idx="12"/>
          </p:nvPr>
        </p:nvSpPr>
        <p:spPr/>
        <p:txBody>
          <a:bodyPr/>
          <a:lstStyle/>
          <a:p>
            <a:fld id="{466F1455-5EFC-48AF-A545-18EE2EA04CF4}" type="slidenum">
              <a:rPr lang="pt-PT" smtClean="0"/>
              <a:t>‹nº›</a:t>
            </a:fld>
            <a:endParaRPr lang="pt-PT"/>
          </a:p>
        </p:txBody>
      </p:sp>
    </p:spTree>
    <p:extLst>
      <p:ext uri="{BB962C8B-B14F-4D97-AF65-F5344CB8AC3E}">
        <p14:creationId xmlns:p14="http://schemas.microsoft.com/office/powerpoint/2010/main" val="808419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FF322-D947-41CB-AA0C-D6A6A24820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PT"/>
          </a:p>
        </p:txBody>
      </p:sp>
      <p:sp>
        <p:nvSpPr>
          <p:cNvPr id="3" name="Content Placeholder 2">
            <a:extLst>
              <a:ext uri="{FF2B5EF4-FFF2-40B4-BE49-F238E27FC236}">
                <a16:creationId xmlns:a16="http://schemas.microsoft.com/office/drawing/2014/main" id="{38614497-7C75-4BCA-AD6A-A258CC4BF6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Text Placeholder 3">
            <a:extLst>
              <a:ext uri="{FF2B5EF4-FFF2-40B4-BE49-F238E27FC236}">
                <a16:creationId xmlns:a16="http://schemas.microsoft.com/office/drawing/2014/main" id="{285D5628-BAE5-43DD-ADC5-7F51DF6EC4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3838456-A793-49F3-9721-0130461B5F47}"/>
              </a:ext>
            </a:extLst>
          </p:cNvPr>
          <p:cNvSpPr>
            <a:spLocks noGrp="1"/>
          </p:cNvSpPr>
          <p:nvPr>
            <p:ph type="dt" sz="half" idx="10"/>
          </p:nvPr>
        </p:nvSpPr>
        <p:spPr/>
        <p:txBody>
          <a:bodyPr/>
          <a:lstStyle/>
          <a:p>
            <a:fld id="{F2030019-31D7-4386-A548-C724D9908A93}" type="datetimeFigureOut">
              <a:rPr lang="pt-PT" smtClean="0"/>
              <a:t>21/05/2019</a:t>
            </a:fld>
            <a:endParaRPr lang="pt-PT"/>
          </a:p>
        </p:txBody>
      </p:sp>
      <p:sp>
        <p:nvSpPr>
          <p:cNvPr id="6" name="Footer Placeholder 5">
            <a:extLst>
              <a:ext uri="{FF2B5EF4-FFF2-40B4-BE49-F238E27FC236}">
                <a16:creationId xmlns:a16="http://schemas.microsoft.com/office/drawing/2014/main" id="{E84D8FDF-2D1A-4D29-965D-C6A496872C36}"/>
              </a:ext>
            </a:extLst>
          </p:cNvPr>
          <p:cNvSpPr>
            <a:spLocks noGrp="1"/>
          </p:cNvSpPr>
          <p:nvPr>
            <p:ph type="ftr" sz="quarter" idx="11"/>
          </p:nvPr>
        </p:nvSpPr>
        <p:spPr/>
        <p:txBody>
          <a:bodyPr/>
          <a:lstStyle/>
          <a:p>
            <a:endParaRPr lang="pt-PT"/>
          </a:p>
        </p:txBody>
      </p:sp>
      <p:sp>
        <p:nvSpPr>
          <p:cNvPr id="7" name="Slide Number Placeholder 6">
            <a:extLst>
              <a:ext uri="{FF2B5EF4-FFF2-40B4-BE49-F238E27FC236}">
                <a16:creationId xmlns:a16="http://schemas.microsoft.com/office/drawing/2014/main" id="{ECB8D30E-3AD9-4245-B37F-C0D754086CD7}"/>
              </a:ext>
            </a:extLst>
          </p:cNvPr>
          <p:cNvSpPr>
            <a:spLocks noGrp="1"/>
          </p:cNvSpPr>
          <p:nvPr>
            <p:ph type="sldNum" sz="quarter" idx="12"/>
          </p:nvPr>
        </p:nvSpPr>
        <p:spPr/>
        <p:txBody>
          <a:bodyPr/>
          <a:lstStyle/>
          <a:p>
            <a:fld id="{466F1455-5EFC-48AF-A545-18EE2EA04CF4}" type="slidenum">
              <a:rPr lang="pt-PT" smtClean="0"/>
              <a:t>‹nº›</a:t>
            </a:fld>
            <a:endParaRPr lang="pt-PT"/>
          </a:p>
        </p:txBody>
      </p:sp>
    </p:spTree>
    <p:extLst>
      <p:ext uri="{BB962C8B-B14F-4D97-AF65-F5344CB8AC3E}">
        <p14:creationId xmlns:p14="http://schemas.microsoft.com/office/powerpoint/2010/main" val="1518803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40519-57DE-4C1E-912E-7232B8FC27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PT"/>
          </a:p>
        </p:txBody>
      </p:sp>
      <p:sp>
        <p:nvSpPr>
          <p:cNvPr id="3" name="Picture Placeholder 2">
            <a:extLst>
              <a:ext uri="{FF2B5EF4-FFF2-40B4-BE49-F238E27FC236}">
                <a16:creationId xmlns:a16="http://schemas.microsoft.com/office/drawing/2014/main" id="{A9EFEF2E-5744-44B9-8080-54119E4BC3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Text Placeholder 3">
            <a:extLst>
              <a:ext uri="{FF2B5EF4-FFF2-40B4-BE49-F238E27FC236}">
                <a16:creationId xmlns:a16="http://schemas.microsoft.com/office/drawing/2014/main" id="{C86C4E7F-CCE4-4AE5-B0C8-380DC819DA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F629B62-7FEE-494A-973A-863D836A1BC2}"/>
              </a:ext>
            </a:extLst>
          </p:cNvPr>
          <p:cNvSpPr>
            <a:spLocks noGrp="1"/>
          </p:cNvSpPr>
          <p:nvPr>
            <p:ph type="dt" sz="half" idx="10"/>
          </p:nvPr>
        </p:nvSpPr>
        <p:spPr/>
        <p:txBody>
          <a:bodyPr/>
          <a:lstStyle/>
          <a:p>
            <a:fld id="{F2030019-31D7-4386-A548-C724D9908A93}" type="datetimeFigureOut">
              <a:rPr lang="pt-PT" smtClean="0"/>
              <a:t>21/05/2019</a:t>
            </a:fld>
            <a:endParaRPr lang="pt-PT"/>
          </a:p>
        </p:txBody>
      </p:sp>
      <p:sp>
        <p:nvSpPr>
          <p:cNvPr id="6" name="Footer Placeholder 5">
            <a:extLst>
              <a:ext uri="{FF2B5EF4-FFF2-40B4-BE49-F238E27FC236}">
                <a16:creationId xmlns:a16="http://schemas.microsoft.com/office/drawing/2014/main" id="{AE16CFD4-07AA-4D1E-8989-8EA15C89FD22}"/>
              </a:ext>
            </a:extLst>
          </p:cNvPr>
          <p:cNvSpPr>
            <a:spLocks noGrp="1"/>
          </p:cNvSpPr>
          <p:nvPr>
            <p:ph type="ftr" sz="quarter" idx="11"/>
          </p:nvPr>
        </p:nvSpPr>
        <p:spPr/>
        <p:txBody>
          <a:bodyPr/>
          <a:lstStyle/>
          <a:p>
            <a:endParaRPr lang="pt-PT"/>
          </a:p>
        </p:txBody>
      </p:sp>
      <p:sp>
        <p:nvSpPr>
          <p:cNvPr id="7" name="Slide Number Placeholder 6">
            <a:extLst>
              <a:ext uri="{FF2B5EF4-FFF2-40B4-BE49-F238E27FC236}">
                <a16:creationId xmlns:a16="http://schemas.microsoft.com/office/drawing/2014/main" id="{F39388D0-9D96-478F-AEA3-48E9556A5B75}"/>
              </a:ext>
            </a:extLst>
          </p:cNvPr>
          <p:cNvSpPr>
            <a:spLocks noGrp="1"/>
          </p:cNvSpPr>
          <p:nvPr>
            <p:ph type="sldNum" sz="quarter" idx="12"/>
          </p:nvPr>
        </p:nvSpPr>
        <p:spPr/>
        <p:txBody>
          <a:bodyPr/>
          <a:lstStyle/>
          <a:p>
            <a:fld id="{466F1455-5EFC-48AF-A545-18EE2EA04CF4}" type="slidenum">
              <a:rPr lang="pt-PT" smtClean="0"/>
              <a:t>‹nº›</a:t>
            </a:fld>
            <a:endParaRPr lang="pt-PT"/>
          </a:p>
        </p:txBody>
      </p:sp>
    </p:spTree>
    <p:extLst>
      <p:ext uri="{BB962C8B-B14F-4D97-AF65-F5344CB8AC3E}">
        <p14:creationId xmlns:p14="http://schemas.microsoft.com/office/powerpoint/2010/main" val="1475721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E91C94-1437-44DF-A09A-0EE79950F6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t-PT"/>
          </a:p>
        </p:txBody>
      </p:sp>
      <p:sp>
        <p:nvSpPr>
          <p:cNvPr id="3" name="Text Placeholder 2">
            <a:extLst>
              <a:ext uri="{FF2B5EF4-FFF2-40B4-BE49-F238E27FC236}">
                <a16:creationId xmlns:a16="http://schemas.microsoft.com/office/drawing/2014/main" id="{7F472798-C2F8-46CB-9F53-B5C2639AF3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a:extLst>
              <a:ext uri="{FF2B5EF4-FFF2-40B4-BE49-F238E27FC236}">
                <a16:creationId xmlns:a16="http://schemas.microsoft.com/office/drawing/2014/main" id="{0833225D-8A32-45B5-A8BA-50857C334B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030019-31D7-4386-A548-C724D9908A93}" type="datetimeFigureOut">
              <a:rPr lang="pt-PT" smtClean="0"/>
              <a:t>21/05/2019</a:t>
            </a:fld>
            <a:endParaRPr lang="pt-PT"/>
          </a:p>
        </p:txBody>
      </p:sp>
      <p:sp>
        <p:nvSpPr>
          <p:cNvPr id="5" name="Footer Placeholder 4">
            <a:extLst>
              <a:ext uri="{FF2B5EF4-FFF2-40B4-BE49-F238E27FC236}">
                <a16:creationId xmlns:a16="http://schemas.microsoft.com/office/drawing/2014/main" id="{801C9AB3-D638-40F0-BCD3-AAC695B5C4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Slide Number Placeholder 5">
            <a:extLst>
              <a:ext uri="{FF2B5EF4-FFF2-40B4-BE49-F238E27FC236}">
                <a16:creationId xmlns:a16="http://schemas.microsoft.com/office/drawing/2014/main" id="{7D8DFE58-6A0A-4D7A-BF25-A52EF9F0CB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6F1455-5EFC-48AF-A545-18EE2EA04CF4}" type="slidenum">
              <a:rPr lang="pt-PT" smtClean="0"/>
              <a:t>‹nº›</a:t>
            </a:fld>
            <a:endParaRPr lang="pt-PT"/>
          </a:p>
        </p:txBody>
      </p:sp>
    </p:spTree>
    <p:extLst>
      <p:ext uri="{BB962C8B-B14F-4D97-AF65-F5344CB8AC3E}">
        <p14:creationId xmlns:p14="http://schemas.microsoft.com/office/powerpoint/2010/main" val="1390529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svg"/><Relationship Id="rId3" Type="http://schemas.openxmlformats.org/officeDocument/2006/relationships/slideLayout" Target="../slideLayouts/slideLayout1.xml"/><Relationship Id="rId7" Type="http://schemas.openxmlformats.org/officeDocument/2006/relationships/image" Target="../media/image3.svg"/><Relationship Id="rId12" Type="http://schemas.openxmlformats.org/officeDocument/2006/relationships/image" Target="../media/image8.png"/><Relationship Id="rId17" Type="http://schemas.openxmlformats.org/officeDocument/2006/relationships/image" Target="../media/image13.png"/><Relationship Id="rId2" Type="http://schemas.openxmlformats.org/officeDocument/2006/relationships/tags" Target="../tags/tag2.xml"/><Relationship Id="rId16" Type="http://schemas.openxmlformats.org/officeDocument/2006/relationships/image" Target="../media/image12.png"/><Relationship Id="rId1" Type="http://schemas.openxmlformats.org/officeDocument/2006/relationships/vmlDrawing" Target="../drawings/vmlDrawing1.vml"/><Relationship Id="rId6" Type="http://schemas.openxmlformats.org/officeDocument/2006/relationships/image" Target="../media/image2.png"/><Relationship Id="rId11" Type="http://schemas.openxmlformats.org/officeDocument/2006/relationships/image" Target="../media/image7.svg"/><Relationship Id="rId5" Type="http://schemas.openxmlformats.org/officeDocument/2006/relationships/image" Target="../media/image1.emf"/><Relationship Id="rId15" Type="http://schemas.openxmlformats.org/officeDocument/2006/relationships/image" Target="../media/image11.svg"/><Relationship Id="rId10" Type="http://schemas.openxmlformats.org/officeDocument/2006/relationships/image" Target="../media/image6.png"/><Relationship Id="rId4" Type="http://schemas.openxmlformats.org/officeDocument/2006/relationships/oleObject" Target="../embeddings/oleObject1.bin"/><Relationship Id="rId9" Type="http://schemas.openxmlformats.org/officeDocument/2006/relationships/image" Target="../media/image5.svg"/><Relationship Id="rId1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2.emf"/><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3.png"/><Relationship Id="rId9" Type="http://schemas.openxmlformats.org/officeDocument/2006/relationships/image" Target="../media/image29.jpeg"/></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Layout" Target="../slideLayouts/slideLayout2.xml"/><Relationship Id="rId7" Type="http://schemas.openxmlformats.org/officeDocument/2006/relationships/image" Target="../media/image27.pn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30.png"/><Relationship Id="rId5" Type="http://schemas.openxmlformats.org/officeDocument/2006/relationships/image" Target="../media/image1.emf"/><Relationship Id="rId10" Type="http://schemas.openxmlformats.org/officeDocument/2006/relationships/image" Target="../media/image32.png"/><Relationship Id="rId4" Type="http://schemas.openxmlformats.org/officeDocument/2006/relationships/oleObject" Target="../embeddings/oleObject2.bin"/><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Layout" Target="../slideLayouts/slideLayout2.xml"/><Relationship Id="rId7" Type="http://schemas.openxmlformats.org/officeDocument/2006/relationships/image" Target="../media/image27.png"/><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30.png"/><Relationship Id="rId5" Type="http://schemas.openxmlformats.org/officeDocument/2006/relationships/image" Target="../media/image1.emf"/><Relationship Id="rId10" Type="http://schemas.openxmlformats.org/officeDocument/2006/relationships/image" Target="../media/image32.png"/><Relationship Id="rId4" Type="http://schemas.openxmlformats.org/officeDocument/2006/relationships/oleObject" Target="../embeddings/oleObject3.bin"/><Relationship Id="rId9"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Layout" Target="../slideLayouts/slideLayout2.xml"/><Relationship Id="rId7" Type="http://schemas.openxmlformats.org/officeDocument/2006/relationships/image" Target="../media/image27.png"/><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30.png"/><Relationship Id="rId5" Type="http://schemas.openxmlformats.org/officeDocument/2006/relationships/image" Target="../media/image1.emf"/><Relationship Id="rId10" Type="http://schemas.openxmlformats.org/officeDocument/2006/relationships/image" Target="../media/image32.png"/><Relationship Id="rId4" Type="http://schemas.openxmlformats.org/officeDocument/2006/relationships/oleObject" Target="../embeddings/oleObject4.bin"/><Relationship Id="rId9"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33.png"/><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33.png"/><Relationship Id="rId2" Type="http://schemas.openxmlformats.org/officeDocument/2006/relationships/tags" Target="../tags/tag8.xml"/><Relationship Id="rId1" Type="http://schemas.openxmlformats.org/officeDocument/2006/relationships/vmlDrawing" Target="../drawings/vmlDrawing6.v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11.xml"/><Relationship Id="rId7" Type="http://schemas.openxmlformats.org/officeDocument/2006/relationships/image" Target="../media/image34.png"/><Relationship Id="rId2" Type="http://schemas.openxmlformats.org/officeDocument/2006/relationships/tags" Target="../tags/tag10.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Layout" Target="../slideLayouts/slideLayout2.xml"/><Relationship Id="rId9" Type="http://schemas.openxmlformats.org/officeDocument/2006/relationships/image" Target="../media/image33.png"/></Relationships>
</file>

<file path=ppt/slides/_rels/slide2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13.xml"/><Relationship Id="rId7" Type="http://schemas.openxmlformats.org/officeDocument/2006/relationships/image" Target="../media/image34.png"/><Relationship Id="rId2" Type="http://schemas.openxmlformats.org/officeDocument/2006/relationships/tags" Target="../tags/tag12.xml"/><Relationship Id="rId1" Type="http://schemas.openxmlformats.org/officeDocument/2006/relationships/vmlDrawing" Target="../drawings/vmlDrawing8.v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slideLayout" Target="../slideLayouts/slideLayout2.xml"/><Relationship Id="rId9" Type="http://schemas.openxmlformats.org/officeDocument/2006/relationships/image" Target="../media/image33.png"/></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15.xml"/><Relationship Id="rId7" Type="http://schemas.openxmlformats.org/officeDocument/2006/relationships/image" Target="../media/image36.png"/><Relationship Id="rId2" Type="http://schemas.openxmlformats.org/officeDocument/2006/relationships/tags" Target="../tags/tag14.xml"/><Relationship Id="rId1" Type="http://schemas.openxmlformats.org/officeDocument/2006/relationships/vmlDrawing" Target="../drawings/vmlDrawing9.vml"/><Relationship Id="rId6" Type="http://schemas.openxmlformats.org/officeDocument/2006/relationships/image" Target="../media/image1.emf"/><Relationship Id="rId11" Type="http://schemas.openxmlformats.org/officeDocument/2006/relationships/image" Target="../media/image33.png"/><Relationship Id="rId5" Type="http://schemas.openxmlformats.org/officeDocument/2006/relationships/oleObject" Target="../embeddings/oleObject9.bin"/><Relationship Id="rId10" Type="http://schemas.openxmlformats.org/officeDocument/2006/relationships/image" Target="../media/image35.png"/><Relationship Id="rId4" Type="http://schemas.openxmlformats.org/officeDocument/2006/relationships/slideLayout" Target="../slideLayouts/slideLayout2.xml"/><Relationship Id="rId9" Type="http://schemas.openxmlformats.org/officeDocument/2006/relationships/image" Target="../media/image34.png"/></Relationships>
</file>

<file path=ppt/slides/_rels/slide2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17.xml"/><Relationship Id="rId7" Type="http://schemas.openxmlformats.org/officeDocument/2006/relationships/image" Target="../media/image36.png"/><Relationship Id="rId2" Type="http://schemas.openxmlformats.org/officeDocument/2006/relationships/tags" Target="../tags/tag16.xml"/><Relationship Id="rId1" Type="http://schemas.openxmlformats.org/officeDocument/2006/relationships/vmlDrawing" Target="../drawings/vmlDrawing10.vml"/><Relationship Id="rId6" Type="http://schemas.openxmlformats.org/officeDocument/2006/relationships/image" Target="../media/image1.emf"/><Relationship Id="rId11" Type="http://schemas.openxmlformats.org/officeDocument/2006/relationships/image" Target="../media/image33.png"/><Relationship Id="rId5" Type="http://schemas.openxmlformats.org/officeDocument/2006/relationships/oleObject" Target="../embeddings/oleObject9.bin"/><Relationship Id="rId10" Type="http://schemas.openxmlformats.org/officeDocument/2006/relationships/image" Target="../media/image35.png"/><Relationship Id="rId4" Type="http://schemas.openxmlformats.org/officeDocument/2006/relationships/slideLayout" Target="../slideLayouts/slideLayout2.xml"/><Relationship Id="rId9"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vmlDrawing" Target="../drawings/vmlDrawing11.vml"/><Relationship Id="rId5" Type="http://schemas.openxmlformats.org/officeDocument/2006/relationships/image" Target="../media/image1.emf"/><Relationship Id="rId4" Type="http://schemas.openxmlformats.org/officeDocument/2006/relationships/oleObject" Target="../embeddings/oleObject10.bin"/></Relationships>
</file>

<file path=ppt/slides/_rels/slide2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Layout" Target="../slideLayouts/slideLayout2.xml"/><Relationship Id="rId7" Type="http://schemas.openxmlformats.org/officeDocument/2006/relationships/image" Target="../media/image38.png"/><Relationship Id="rId2" Type="http://schemas.openxmlformats.org/officeDocument/2006/relationships/tags" Target="../tags/tag19.xml"/><Relationship Id="rId1" Type="http://schemas.openxmlformats.org/officeDocument/2006/relationships/vmlDrawing" Target="../drawings/vmlDrawing12.vml"/><Relationship Id="rId6" Type="http://schemas.openxmlformats.org/officeDocument/2006/relationships/image" Target="../media/image1.emf"/><Relationship Id="rId5" Type="http://schemas.openxmlformats.org/officeDocument/2006/relationships/oleObject" Target="../embeddings/oleObject11.bin"/><Relationship Id="rId4" Type="http://schemas.openxmlformats.org/officeDocument/2006/relationships/notesSlide" Target="../notesSlides/notesSlide14.xml"/><Relationship Id="rId9"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vmlDrawing" Target="../drawings/vmlDrawing13.vml"/><Relationship Id="rId5" Type="http://schemas.openxmlformats.org/officeDocument/2006/relationships/image" Target="../media/image1.emf"/><Relationship Id="rId4" Type="http://schemas.openxmlformats.org/officeDocument/2006/relationships/oleObject" Target="../embeddings/oleObject12.bin"/></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xml"/><Relationship Id="rId1" Type="http://schemas.openxmlformats.org/officeDocument/2006/relationships/vmlDrawing" Target="../drawings/vmlDrawing14.vml"/><Relationship Id="rId5" Type="http://schemas.openxmlformats.org/officeDocument/2006/relationships/image" Target="../media/image1.emf"/><Relationship Id="rId4" Type="http://schemas.openxmlformats.org/officeDocument/2006/relationships/oleObject" Target="../embeddings/oleObject13.bin"/></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wmv"/><Relationship Id="rId1" Type="http://schemas.openxmlformats.org/officeDocument/2006/relationships/video" Target="NULL" TargetMode="External"/><Relationship Id="rId5" Type="http://schemas.openxmlformats.org/officeDocument/2006/relationships/image" Target="../media/image16.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8" Type="http://schemas.openxmlformats.org/officeDocument/2006/relationships/image" Target="../media/image53.jpeg"/><Relationship Id="rId13" Type="http://schemas.openxmlformats.org/officeDocument/2006/relationships/image" Target="../media/image9.svg"/><Relationship Id="rId3" Type="http://schemas.openxmlformats.org/officeDocument/2006/relationships/image" Target="../media/image49.jpeg"/><Relationship Id="rId7" Type="http://schemas.openxmlformats.org/officeDocument/2006/relationships/image" Target="../media/image14.png"/><Relationship Id="rId12"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2.jpeg"/><Relationship Id="rId11" Type="http://schemas.openxmlformats.org/officeDocument/2006/relationships/image" Target="../media/image55.jpeg"/><Relationship Id="rId5" Type="http://schemas.openxmlformats.org/officeDocument/2006/relationships/image" Target="../media/image51.png"/><Relationship Id="rId10" Type="http://schemas.openxmlformats.org/officeDocument/2006/relationships/image" Target="../media/image54.png"/><Relationship Id="rId4" Type="http://schemas.openxmlformats.org/officeDocument/2006/relationships/image" Target="../media/image50.png"/><Relationship Id="rId9"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8.gif"/></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wmv"/><Relationship Id="rId1" Type="http://schemas.openxmlformats.org/officeDocument/2006/relationships/video" Target="NULL" TargetMode="External"/><Relationship Id="rId5" Type="http://schemas.openxmlformats.org/officeDocument/2006/relationships/image" Target="../media/image19.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F167DADF-B6F0-451C-9899-9F3AA4751533}"/>
              </a:ext>
            </a:extLst>
          </p:cNvPr>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412" name="think-cell Slide" r:id="rId4" imgW="663" imgH="664" progId="TCLayout.ActiveDocument.1">
                  <p:embed/>
                </p:oleObj>
              </mc:Choice>
              <mc:Fallback>
                <p:oleObj name="think-cell Slide" r:id="rId4" imgW="663" imgH="664" progId="TCLayout.ActiveDocument.1">
                  <p:embed/>
                  <p:pic>
                    <p:nvPicPr>
                      <p:cNvPr id="4" name="Object 3" hidden="1">
                        <a:extLst>
                          <a:ext uri="{FF2B5EF4-FFF2-40B4-BE49-F238E27FC236}">
                            <a16:creationId xmlns:a16="http://schemas.microsoft.com/office/drawing/2014/main" id="{F167DADF-B6F0-451C-9899-9F3AA475153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 name="Graphic 5" descr="City">
            <a:extLst>
              <a:ext uri="{FF2B5EF4-FFF2-40B4-BE49-F238E27FC236}">
                <a16:creationId xmlns:a16="http://schemas.microsoft.com/office/drawing/2014/main" id="{69435626-614C-4D5D-A3A3-8093CDDE55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3800" y="4373234"/>
            <a:ext cx="3020400" cy="3020400"/>
          </a:xfrm>
          <a:prstGeom prst="rect">
            <a:avLst/>
          </a:prstGeom>
        </p:spPr>
      </p:pic>
      <p:pic>
        <p:nvPicPr>
          <p:cNvPr id="8" name="Graphic 7" descr="Building">
            <a:extLst>
              <a:ext uri="{FF2B5EF4-FFF2-40B4-BE49-F238E27FC236}">
                <a16:creationId xmlns:a16="http://schemas.microsoft.com/office/drawing/2014/main" id="{FE94B933-2340-4BC7-A445-1446FA802E3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070242" y="4039569"/>
            <a:ext cx="3020400" cy="3020400"/>
          </a:xfrm>
          <a:prstGeom prst="rect">
            <a:avLst/>
          </a:prstGeom>
        </p:spPr>
      </p:pic>
      <p:pic>
        <p:nvPicPr>
          <p:cNvPr id="10" name="Graphic 9" descr="Home">
            <a:extLst>
              <a:ext uri="{FF2B5EF4-FFF2-40B4-BE49-F238E27FC236}">
                <a16:creationId xmlns:a16="http://schemas.microsoft.com/office/drawing/2014/main" id="{926C826E-49C2-4F33-9E8E-87F17964D4D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16102" y="4353827"/>
            <a:ext cx="2876308" cy="2876308"/>
          </a:xfrm>
          <a:prstGeom prst="rect">
            <a:avLst/>
          </a:prstGeom>
        </p:spPr>
      </p:pic>
      <p:pic>
        <p:nvPicPr>
          <p:cNvPr id="12" name="Graphic 11" descr="House">
            <a:extLst>
              <a:ext uri="{FF2B5EF4-FFF2-40B4-BE49-F238E27FC236}">
                <a16:creationId xmlns:a16="http://schemas.microsoft.com/office/drawing/2014/main" id="{6892FBEB-41C3-4820-8CB5-86F3FCE0314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038328" y="4227491"/>
            <a:ext cx="3020400" cy="3020400"/>
          </a:xfrm>
          <a:prstGeom prst="rect">
            <a:avLst/>
          </a:prstGeom>
        </p:spPr>
      </p:pic>
      <p:pic>
        <p:nvPicPr>
          <p:cNvPr id="14" name="Graphic 13" descr="Windmill">
            <a:extLst>
              <a:ext uri="{FF2B5EF4-FFF2-40B4-BE49-F238E27FC236}">
                <a16:creationId xmlns:a16="http://schemas.microsoft.com/office/drawing/2014/main" id="{7A5DE5F6-F14F-4AD0-852C-38F2836223A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060459" y="4227491"/>
            <a:ext cx="2737238" cy="2737238"/>
          </a:xfrm>
          <a:prstGeom prst="rect">
            <a:avLst/>
          </a:prstGeom>
        </p:spPr>
      </p:pic>
      <p:pic>
        <p:nvPicPr>
          <p:cNvPr id="15" name="Graphic 14" descr="City">
            <a:extLst>
              <a:ext uri="{FF2B5EF4-FFF2-40B4-BE49-F238E27FC236}">
                <a16:creationId xmlns:a16="http://schemas.microsoft.com/office/drawing/2014/main" id="{8CACDC7D-A466-4FAB-878F-214C25204A1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25620" y="4373234"/>
            <a:ext cx="3020400" cy="3020400"/>
          </a:xfrm>
          <a:prstGeom prst="rect">
            <a:avLst/>
          </a:prstGeom>
        </p:spPr>
      </p:pic>
      <p:sp>
        <p:nvSpPr>
          <p:cNvPr id="16" name="TextBox 15">
            <a:extLst>
              <a:ext uri="{FF2B5EF4-FFF2-40B4-BE49-F238E27FC236}">
                <a16:creationId xmlns:a16="http://schemas.microsoft.com/office/drawing/2014/main" id="{2CBEB837-EBD7-4EEE-ABA8-58B01A427C94}"/>
              </a:ext>
            </a:extLst>
          </p:cNvPr>
          <p:cNvSpPr txBox="1"/>
          <p:nvPr/>
        </p:nvSpPr>
        <p:spPr>
          <a:xfrm>
            <a:off x="5711650" y="2031546"/>
            <a:ext cx="6166753" cy="769441"/>
          </a:xfrm>
          <a:prstGeom prst="rect">
            <a:avLst/>
          </a:prstGeom>
          <a:noFill/>
        </p:spPr>
        <p:txBody>
          <a:bodyPr wrap="none" rtlCol="0">
            <a:spAutoFit/>
          </a:bodyPr>
          <a:lstStyle/>
          <a:p>
            <a:r>
              <a:rPr lang="pt-PT" sz="4400" dirty="0"/>
              <a:t>: </a:t>
            </a:r>
            <a:r>
              <a:rPr lang="pt-PT" sz="4400" dirty="0" err="1"/>
              <a:t>What</a:t>
            </a:r>
            <a:r>
              <a:rPr lang="pt-PT" sz="4400" dirty="0"/>
              <a:t> </a:t>
            </a:r>
            <a:r>
              <a:rPr lang="pt-PT" sz="4400" dirty="0" err="1"/>
              <a:t>matters</a:t>
            </a:r>
            <a:r>
              <a:rPr lang="pt-PT" sz="4400" dirty="0"/>
              <a:t> </a:t>
            </a:r>
            <a:r>
              <a:rPr lang="pt-PT" sz="4400" dirty="0" err="1"/>
              <a:t>the</a:t>
            </a:r>
            <a:r>
              <a:rPr lang="pt-PT" sz="4400" dirty="0"/>
              <a:t> </a:t>
            </a:r>
            <a:r>
              <a:rPr lang="pt-PT" sz="4400" dirty="0" err="1"/>
              <a:t>most</a:t>
            </a:r>
            <a:r>
              <a:rPr lang="pt-PT" sz="4400" dirty="0"/>
              <a:t>?</a:t>
            </a:r>
          </a:p>
        </p:txBody>
      </p:sp>
      <p:pic>
        <p:nvPicPr>
          <p:cNvPr id="1028" name="Picture 4" descr="Resultado de imagem para airbnb logo">
            <a:extLst>
              <a:ext uri="{FF2B5EF4-FFF2-40B4-BE49-F238E27FC236}">
                <a16:creationId xmlns:a16="http://schemas.microsoft.com/office/drawing/2014/main" id="{24B800EA-77EA-4A25-976C-AE4D62E8298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37980" y="389927"/>
            <a:ext cx="5285200" cy="396390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m 1">
            <a:extLst>
              <a:ext uri="{FF2B5EF4-FFF2-40B4-BE49-F238E27FC236}">
                <a16:creationId xmlns:a16="http://schemas.microsoft.com/office/drawing/2014/main" id="{6F2F5471-3937-413F-A147-05B71ECA2F56}"/>
              </a:ext>
            </a:extLst>
          </p:cNvPr>
          <p:cNvPicPr>
            <a:picLocks noChangeAspect="1"/>
          </p:cNvPicPr>
          <p:nvPr/>
        </p:nvPicPr>
        <p:blipFill>
          <a:blip r:embed="rId17"/>
          <a:stretch>
            <a:fillRect/>
          </a:stretch>
        </p:blipFill>
        <p:spPr>
          <a:xfrm>
            <a:off x="0" y="0"/>
            <a:ext cx="837980" cy="837980"/>
          </a:xfrm>
          <a:prstGeom prst="rect">
            <a:avLst/>
          </a:prstGeom>
        </p:spPr>
      </p:pic>
      <p:sp>
        <p:nvSpPr>
          <p:cNvPr id="3" name="Retângulo 2">
            <a:extLst>
              <a:ext uri="{FF2B5EF4-FFF2-40B4-BE49-F238E27FC236}">
                <a16:creationId xmlns:a16="http://schemas.microsoft.com/office/drawing/2014/main" id="{126673CA-0426-49D6-BCF9-13CAD65A44AB}"/>
              </a:ext>
            </a:extLst>
          </p:cNvPr>
          <p:cNvSpPr/>
          <p:nvPr/>
        </p:nvSpPr>
        <p:spPr>
          <a:xfrm>
            <a:off x="837980" y="-19407"/>
            <a:ext cx="11354020" cy="854979"/>
          </a:xfrm>
          <a:prstGeom prst="rect">
            <a:avLst/>
          </a:prstGeom>
          <a:solidFill>
            <a:srgbClr val="EBEA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000" b="1" dirty="0">
                <a:solidFill>
                  <a:sysClr val="windowText" lastClr="000000"/>
                </a:solidFill>
              </a:rPr>
              <a:t>PROGRAMING FOR DATA SCIENCE</a:t>
            </a:r>
            <a:endParaRPr lang="en-US" sz="2000" b="1" dirty="0">
              <a:solidFill>
                <a:sysClr val="windowText" lastClr="000000"/>
              </a:solidFill>
            </a:endParaRPr>
          </a:p>
        </p:txBody>
      </p:sp>
      <p:sp>
        <p:nvSpPr>
          <p:cNvPr id="5" name="CaixaDeTexto 4">
            <a:extLst>
              <a:ext uri="{FF2B5EF4-FFF2-40B4-BE49-F238E27FC236}">
                <a16:creationId xmlns:a16="http://schemas.microsoft.com/office/drawing/2014/main" id="{2ACB5657-DD51-4D5A-AD51-BF9F130AE953}"/>
              </a:ext>
            </a:extLst>
          </p:cNvPr>
          <p:cNvSpPr txBox="1"/>
          <p:nvPr/>
        </p:nvSpPr>
        <p:spPr>
          <a:xfrm>
            <a:off x="4544852" y="2829869"/>
            <a:ext cx="4612738" cy="369332"/>
          </a:xfrm>
          <a:prstGeom prst="rect">
            <a:avLst/>
          </a:prstGeom>
          <a:noFill/>
        </p:spPr>
        <p:txBody>
          <a:bodyPr wrap="none" rtlCol="0">
            <a:spAutoFit/>
          </a:bodyPr>
          <a:lstStyle/>
          <a:p>
            <a:r>
              <a:rPr lang="pt-PT" dirty="0"/>
              <a:t>Miguel Lopes | Mª Helena Magro | Ana Ribeiro</a:t>
            </a:r>
            <a:endParaRPr lang="en-US" dirty="0"/>
          </a:p>
        </p:txBody>
      </p:sp>
    </p:spTree>
    <p:extLst>
      <p:ext uri="{BB962C8B-B14F-4D97-AF65-F5344CB8AC3E}">
        <p14:creationId xmlns:p14="http://schemas.microsoft.com/office/powerpoint/2010/main" val="4075253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67013" y="381139"/>
            <a:ext cx="3149388" cy="707886"/>
          </a:xfrm>
          <a:prstGeom prst="rect">
            <a:avLst/>
          </a:prstGeom>
          <a:solidFill>
            <a:schemeClr val="bg1"/>
          </a:solidFill>
        </p:spPr>
        <p:txBody>
          <a:bodyPr wrap="none">
            <a:spAutoFit/>
          </a:bodyPr>
          <a:lstStyle/>
          <a:p>
            <a:r>
              <a:rPr lang="en-US" sz="4000" b="1" dirty="0"/>
              <a:t>Preprocessing</a:t>
            </a:r>
          </a:p>
        </p:txBody>
      </p:sp>
      <p:sp>
        <p:nvSpPr>
          <p:cNvPr id="28" name="Rectangle 27"/>
          <p:cNvSpPr/>
          <p:nvPr/>
        </p:nvSpPr>
        <p:spPr>
          <a:xfrm>
            <a:off x="1348064" y="3034323"/>
            <a:ext cx="1672124" cy="369332"/>
          </a:xfrm>
          <a:prstGeom prst="rect">
            <a:avLst/>
          </a:prstGeom>
        </p:spPr>
        <p:txBody>
          <a:bodyPr wrap="none">
            <a:spAutoFit/>
          </a:bodyPr>
          <a:lstStyle/>
          <a:p>
            <a:r>
              <a:rPr lang="en-US" dirty="0"/>
              <a:t>Deal with dates</a:t>
            </a:r>
          </a:p>
        </p:txBody>
      </p:sp>
      <p:cxnSp>
        <p:nvCxnSpPr>
          <p:cNvPr id="29" name="Straight Connector 28"/>
          <p:cNvCxnSpPr/>
          <p:nvPr/>
        </p:nvCxnSpPr>
        <p:spPr>
          <a:xfrm flipH="1">
            <a:off x="1174174" y="1153746"/>
            <a:ext cx="0" cy="5796000"/>
          </a:xfrm>
          <a:prstGeom prst="line">
            <a:avLst/>
          </a:prstGeom>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441583" y="3354592"/>
            <a:ext cx="1476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3"/>
          <a:stretch>
            <a:fillRect/>
          </a:stretch>
        </p:blipFill>
        <p:spPr>
          <a:xfrm>
            <a:off x="1055646" y="2132299"/>
            <a:ext cx="229310" cy="229310"/>
          </a:xfrm>
          <a:prstGeom prst="rect">
            <a:avLst/>
          </a:prstGeom>
        </p:spPr>
      </p:pic>
      <p:pic>
        <p:nvPicPr>
          <p:cNvPr id="44" name="Picture 43"/>
          <p:cNvPicPr>
            <a:picLocks noChangeAspect="1"/>
          </p:cNvPicPr>
          <p:nvPr/>
        </p:nvPicPr>
        <p:blipFill>
          <a:blip r:embed="rId3"/>
          <a:stretch>
            <a:fillRect/>
          </a:stretch>
        </p:blipFill>
        <p:spPr>
          <a:xfrm>
            <a:off x="1055646" y="3104147"/>
            <a:ext cx="229310" cy="229310"/>
          </a:xfrm>
          <a:prstGeom prst="rect">
            <a:avLst/>
          </a:prstGeom>
        </p:spPr>
      </p:pic>
      <p:sp>
        <p:nvSpPr>
          <p:cNvPr id="50" name="Rectangle 49"/>
          <p:cNvSpPr/>
          <p:nvPr/>
        </p:nvSpPr>
        <p:spPr>
          <a:xfrm>
            <a:off x="1354148" y="3369928"/>
            <a:ext cx="3146250" cy="646331"/>
          </a:xfrm>
          <a:prstGeom prst="rect">
            <a:avLst/>
          </a:prstGeom>
        </p:spPr>
        <p:txBody>
          <a:bodyPr wrap="square">
            <a:spAutoFit/>
          </a:bodyPr>
          <a:lstStyle/>
          <a:p>
            <a:r>
              <a:rPr lang="en-US" sz="1200" dirty="0"/>
              <a:t>Convert the two </a:t>
            </a:r>
            <a:r>
              <a:rPr lang="en-US" sz="1200" dirty="0" err="1"/>
              <a:t>datetimes</a:t>
            </a:r>
            <a:r>
              <a:rPr lang="en-US" sz="1200" dirty="0"/>
              <a:t> - last update of the room and date of creation of host account - to numerical values (months and days).</a:t>
            </a:r>
          </a:p>
        </p:txBody>
      </p:sp>
      <p:pic>
        <p:nvPicPr>
          <p:cNvPr id="16" name="Picture 15"/>
          <p:cNvPicPr>
            <a:picLocks noChangeAspect="1"/>
          </p:cNvPicPr>
          <p:nvPr/>
        </p:nvPicPr>
        <p:blipFill>
          <a:blip r:embed="rId3"/>
          <a:stretch>
            <a:fillRect/>
          </a:stretch>
        </p:blipFill>
        <p:spPr>
          <a:xfrm>
            <a:off x="1059238" y="1142646"/>
            <a:ext cx="229310" cy="229310"/>
          </a:xfrm>
          <a:prstGeom prst="rect">
            <a:avLst/>
          </a:prstGeom>
        </p:spPr>
      </p:pic>
      <p:sp>
        <p:nvSpPr>
          <p:cNvPr id="17" name="Rectangle 16"/>
          <p:cNvSpPr/>
          <p:nvPr/>
        </p:nvSpPr>
        <p:spPr>
          <a:xfrm>
            <a:off x="1354174" y="1077485"/>
            <a:ext cx="2701381" cy="369332"/>
          </a:xfrm>
          <a:prstGeom prst="rect">
            <a:avLst/>
          </a:prstGeom>
        </p:spPr>
        <p:txBody>
          <a:bodyPr wrap="none">
            <a:spAutoFit/>
          </a:bodyPr>
          <a:lstStyle/>
          <a:p>
            <a:r>
              <a:rPr lang="en-US" dirty="0"/>
              <a:t>Remove duplicated rooms</a:t>
            </a:r>
          </a:p>
        </p:txBody>
      </p:sp>
      <p:sp>
        <p:nvSpPr>
          <p:cNvPr id="18" name="Rectangle 17"/>
          <p:cNvSpPr/>
          <p:nvPr/>
        </p:nvSpPr>
        <p:spPr>
          <a:xfrm>
            <a:off x="1349206" y="2062288"/>
            <a:ext cx="2674835" cy="369332"/>
          </a:xfrm>
          <a:prstGeom prst="rect">
            <a:avLst/>
          </a:prstGeom>
        </p:spPr>
        <p:txBody>
          <a:bodyPr wrap="none">
            <a:spAutoFit/>
          </a:bodyPr>
          <a:lstStyle/>
          <a:p>
            <a:r>
              <a:rPr lang="it-IT" dirty="0"/>
              <a:t>Delete NA, None or NULLS</a:t>
            </a:r>
            <a:endParaRPr lang="en-US" dirty="0"/>
          </a:p>
        </p:txBody>
      </p:sp>
      <p:cxnSp>
        <p:nvCxnSpPr>
          <p:cNvPr id="19" name="Straight Connector 18"/>
          <p:cNvCxnSpPr/>
          <p:nvPr/>
        </p:nvCxnSpPr>
        <p:spPr>
          <a:xfrm>
            <a:off x="1451974" y="1405253"/>
            <a:ext cx="2484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454281" y="2399466"/>
            <a:ext cx="2448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1349206" y="2409984"/>
            <a:ext cx="3138054" cy="646331"/>
          </a:xfrm>
          <a:prstGeom prst="rect">
            <a:avLst/>
          </a:prstGeom>
        </p:spPr>
        <p:txBody>
          <a:bodyPr wrap="square">
            <a:spAutoFit/>
          </a:bodyPr>
          <a:lstStyle/>
          <a:p>
            <a:r>
              <a:rPr lang="en-US" sz="1200" dirty="0"/>
              <a:t>More than 99% of the missing data was in the rating parameters – replace could compromise the results. </a:t>
            </a:r>
          </a:p>
        </p:txBody>
      </p:sp>
      <p:sp>
        <p:nvSpPr>
          <p:cNvPr id="21" name="Rectangle 12">
            <a:extLst>
              <a:ext uri="{FF2B5EF4-FFF2-40B4-BE49-F238E27FC236}">
                <a16:creationId xmlns:a16="http://schemas.microsoft.com/office/drawing/2014/main" id="{BDFDB6A4-8776-4CA1-8534-F5CB1CE5376F}"/>
              </a:ext>
            </a:extLst>
          </p:cNvPr>
          <p:cNvSpPr/>
          <p:nvPr/>
        </p:nvSpPr>
        <p:spPr>
          <a:xfrm>
            <a:off x="1349206" y="1432598"/>
            <a:ext cx="3138054" cy="646331"/>
          </a:xfrm>
          <a:prstGeom prst="rect">
            <a:avLst/>
          </a:prstGeom>
        </p:spPr>
        <p:txBody>
          <a:bodyPr wrap="square">
            <a:spAutoFit/>
          </a:bodyPr>
          <a:lstStyle/>
          <a:p>
            <a:r>
              <a:rPr lang="en-US" sz="1200" dirty="0"/>
              <a:t>The search were done by county. The problem is that many of the rooms were overlapped – it was reduced from 10375 to 1996;</a:t>
            </a:r>
          </a:p>
        </p:txBody>
      </p:sp>
    </p:spTree>
    <p:extLst>
      <p:ext uri="{BB962C8B-B14F-4D97-AF65-F5344CB8AC3E}">
        <p14:creationId xmlns:p14="http://schemas.microsoft.com/office/powerpoint/2010/main" val="3270867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67013" y="381139"/>
            <a:ext cx="3149388" cy="707886"/>
          </a:xfrm>
          <a:prstGeom prst="rect">
            <a:avLst/>
          </a:prstGeom>
          <a:solidFill>
            <a:schemeClr val="bg1"/>
          </a:solidFill>
        </p:spPr>
        <p:txBody>
          <a:bodyPr wrap="none">
            <a:spAutoFit/>
          </a:bodyPr>
          <a:lstStyle/>
          <a:p>
            <a:r>
              <a:rPr lang="en-US" sz="4000" b="1" dirty="0"/>
              <a:t>Preprocessing</a:t>
            </a:r>
          </a:p>
        </p:txBody>
      </p:sp>
      <p:sp>
        <p:nvSpPr>
          <p:cNvPr id="27" name="Rectangle 26"/>
          <p:cNvSpPr/>
          <p:nvPr/>
        </p:nvSpPr>
        <p:spPr>
          <a:xfrm>
            <a:off x="1347302" y="4022649"/>
            <a:ext cx="1525418" cy="369332"/>
          </a:xfrm>
          <a:prstGeom prst="rect">
            <a:avLst/>
          </a:prstGeom>
        </p:spPr>
        <p:txBody>
          <a:bodyPr wrap="none">
            <a:spAutoFit/>
          </a:bodyPr>
          <a:lstStyle/>
          <a:p>
            <a:r>
              <a:rPr lang="en-US" dirty="0"/>
              <a:t>Deal with lists</a:t>
            </a:r>
          </a:p>
        </p:txBody>
      </p:sp>
      <p:sp>
        <p:nvSpPr>
          <p:cNvPr id="28" name="Rectangle 27"/>
          <p:cNvSpPr/>
          <p:nvPr/>
        </p:nvSpPr>
        <p:spPr>
          <a:xfrm>
            <a:off x="1348064" y="3034323"/>
            <a:ext cx="1672124" cy="369332"/>
          </a:xfrm>
          <a:prstGeom prst="rect">
            <a:avLst/>
          </a:prstGeom>
        </p:spPr>
        <p:txBody>
          <a:bodyPr wrap="none">
            <a:spAutoFit/>
          </a:bodyPr>
          <a:lstStyle/>
          <a:p>
            <a:r>
              <a:rPr lang="en-US" dirty="0"/>
              <a:t>Deal with dates</a:t>
            </a:r>
          </a:p>
        </p:txBody>
      </p:sp>
      <p:cxnSp>
        <p:nvCxnSpPr>
          <p:cNvPr id="29" name="Straight Connector 28"/>
          <p:cNvCxnSpPr/>
          <p:nvPr/>
        </p:nvCxnSpPr>
        <p:spPr>
          <a:xfrm flipH="1">
            <a:off x="1174174" y="1153746"/>
            <a:ext cx="0" cy="5796000"/>
          </a:xfrm>
          <a:prstGeom prst="line">
            <a:avLst/>
          </a:prstGeom>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441583" y="3354592"/>
            <a:ext cx="1476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432334" y="4337288"/>
            <a:ext cx="1296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3"/>
          <a:stretch>
            <a:fillRect/>
          </a:stretch>
        </p:blipFill>
        <p:spPr>
          <a:xfrm>
            <a:off x="1055646" y="2132299"/>
            <a:ext cx="229310" cy="229310"/>
          </a:xfrm>
          <a:prstGeom prst="rect">
            <a:avLst/>
          </a:prstGeom>
        </p:spPr>
      </p:pic>
      <p:pic>
        <p:nvPicPr>
          <p:cNvPr id="44" name="Picture 43"/>
          <p:cNvPicPr>
            <a:picLocks noChangeAspect="1"/>
          </p:cNvPicPr>
          <p:nvPr/>
        </p:nvPicPr>
        <p:blipFill>
          <a:blip r:embed="rId3"/>
          <a:stretch>
            <a:fillRect/>
          </a:stretch>
        </p:blipFill>
        <p:spPr>
          <a:xfrm>
            <a:off x="1055646" y="3104147"/>
            <a:ext cx="229310" cy="229310"/>
          </a:xfrm>
          <a:prstGeom prst="rect">
            <a:avLst/>
          </a:prstGeom>
        </p:spPr>
      </p:pic>
      <p:pic>
        <p:nvPicPr>
          <p:cNvPr id="45" name="Picture 44"/>
          <p:cNvPicPr>
            <a:picLocks noChangeAspect="1"/>
          </p:cNvPicPr>
          <p:nvPr/>
        </p:nvPicPr>
        <p:blipFill>
          <a:blip r:embed="rId3"/>
          <a:stretch>
            <a:fillRect/>
          </a:stretch>
        </p:blipFill>
        <p:spPr>
          <a:xfrm>
            <a:off x="1072993" y="4095407"/>
            <a:ext cx="229310" cy="229310"/>
          </a:xfrm>
          <a:prstGeom prst="rect">
            <a:avLst/>
          </a:prstGeom>
        </p:spPr>
      </p:pic>
      <p:sp>
        <p:nvSpPr>
          <p:cNvPr id="49" name="Rectangle 48"/>
          <p:cNvSpPr/>
          <p:nvPr/>
        </p:nvSpPr>
        <p:spPr>
          <a:xfrm>
            <a:off x="1354148" y="4355890"/>
            <a:ext cx="3146250" cy="646331"/>
          </a:xfrm>
          <a:prstGeom prst="rect">
            <a:avLst/>
          </a:prstGeom>
        </p:spPr>
        <p:txBody>
          <a:bodyPr wrap="square">
            <a:spAutoFit/>
          </a:bodyPr>
          <a:lstStyle/>
          <a:p>
            <a:r>
              <a:rPr lang="en-US" sz="1200" dirty="0"/>
              <a:t>The two lists - amenities and languages - transformed to a simply count of the number for each one.</a:t>
            </a:r>
          </a:p>
        </p:txBody>
      </p:sp>
      <p:sp>
        <p:nvSpPr>
          <p:cNvPr id="50" name="Rectangle 49"/>
          <p:cNvSpPr/>
          <p:nvPr/>
        </p:nvSpPr>
        <p:spPr>
          <a:xfrm>
            <a:off x="1354148" y="3369928"/>
            <a:ext cx="3146250" cy="646331"/>
          </a:xfrm>
          <a:prstGeom prst="rect">
            <a:avLst/>
          </a:prstGeom>
        </p:spPr>
        <p:txBody>
          <a:bodyPr wrap="square">
            <a:spAutoFit/>
          </a:bodyPr>
          <a:lstStyle/>
          <a:p>
            <a:r>
              <a:rPr lang="en-US" sz="1200" dirty="0"/>
              <a:t>Convert the two </a:t>
            </a:r>
            <a:r>
              <a:rPr lang="en-US" sz="1200" dirty="0" err="1"/>
              <a:t>datetimes</a:t>
            </a:r>
            <a:r>
              <a:rPr lang="en-US" sz="1200" dirty="0"/>
              <a:t> - last update of the room and date of creation of host account - to numerical values (months and days).</a:t>
            </a:r>
          </a:p>
        </p:txBody>
      </p:sp>
      <p:pic>
        <p:nvPicPr>
          <p:cNvPr id="24" name="Picture 23"/>
          <p:cNvPicPr>
            <a:picLocks noChangeAspect="1"/>
          </p:cNvPicPr>
          <p:nvPr/>
        </p:nvPicPr>
        <p:blipFill>
          <a:blip r:embed="rId3"/>
          <a:stretch>
            <a:fillRect/>
          </a:stretch>
        </p:blipFill>
        <p:spPr>
          <a:xfrm>
            <a:off x="1059238" y="1142646"/>
            <a:ext cx="229310" cy="229310"/>
          </a:xfrm>
          <a:prstGeom prst="rect">
            <a:avLst/>
          </a:prstGeom>
        </p:spPr>
      </p:pic>
      <p:sp>
        <p:nvSpPr>
          <p:cNvPr id="20" name="Rectangle 19"/>
          <p:cNvSpPr/>
          <p:nvPr/>
        </p:nvSpPr>
        <p:spPr>
          <a:xfrm>
            <a:off x="1354174" y="1077485"/>
            <a:ext cx="2701381" cy="369332"/>
          </a:xfrm>
          <a:prstGeom prst="rect">
            <a:avLst/>
          </a:prstGeom>
        </p:spPr>
        <p:txBody>
          <a:bodyPr wrap="none">
            <a:spAutoFit/>
          </a:bodyPr>
          <a:lstStyle/>
          <a:p>
            <a:r>
              <a:rPr lang="en-US" dirty="0"/>
              <a:t>Remove duplicated rooms</a:t>
            </a:r>
          </a:p>
        </p:txBody>
      </p:sp>
      <p:sp>
        <p:nvSpPr>
          <p:cNvPr id="21" name="Rectangle 20"/>
          <p:cNvSpPr/>
          <p:nvPr/>
        </p:nvSpPr>
        <p:spPr>
          <a:xfrm>
            <a:off x="1349206" y="2062288"/>
            <a:ext cx="2674835" cy="369332"/>
          </a:xfrm>
          <a:prstGeom prst="rect">
            <a:avLst/>
          </a:prstGeom>
        </p:spPr>
        <p:txBody>
          <a:bodyPr wrap="none">
            <a:spAutoFit/>
          </a:bodyPr>
          <a:lstStyle/>
          <a:p>
            <a:r>
              <a:rPr lang="it-IT" dirty="0"/>
              <a:t>Delete NA, None or NULLS</a:t>
            </a:r>
            <a:endParaRPr lang="en-US" dirty="0"/>
          </a:p>
        </p:txBody>
      </p:sp>
      <p:cxnSp>
        <p:nvCxnSpPr>
          <p:cNvPr id="22" name="Straight Connector 21"/>
          <p:cNvCxnSpPr/>
          <p:nvPr/>
        </p:nvCxnSpPr>
        <p:spPr>
          <a:xfrm>
            <a:off x="1451974" y="1405253"/>
            <a:ext cx="2484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454281" y="2399466"/>
            <a:ext cx="2448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1349206" y="2409984"/>
            <a:ext cx="3138054" cy="646331"/>
          </a:xfrm>
          <a:prstGeom prst="rect">
            <a:avLst/>
          </a:prstGeom>
        </p:spPr>
        <p:txBody>
          <a:bodyPr wrap="square">
            <a:spAutoFit/>
          </a:bodyPr>
          <a:lstStyle/>
          <a:p>
            <a:r>
              <a:rPr lang="en-US" sz="1200" dirty="0"/>
              <a:t>More than 99% of the missing data was in the rating parameters – replace could compromise the results. </a:t>
            </a:r>
          </a:p>
        </p:txBody>
      </p:sp>
      <p:sp>
        <p:nvSpPr>
          <p:cNvPr id="25" name="Rectangle 12">
            <a:extLst>
              <a:ext uri="{FF2B5EF4-FFF2-40B4-BE49-F238E27FC236}">
                <a16:creationId xmlns:a16="http://schemas.microsoft.com/office/drawing/2014/main" id="{DE2A667D-95A7-4C21-83F1-AF708144DE78}"/>
              </a:ext>
            </a:extLst>
          </p:cNvPr>
          <p:cNvSpPr/>
          <p:nvPr/>
        </p:nvSpPr>
        <p:spPr>
          <a:xfrm>
            <a:off x="1349206" y="1432598"/>
            <a:ext cx="3138054" cy="646331"/>
          </a:xfrm>
          <a:prstGeom prst="rect">
            <a:avLst/>
          </a:prstGeom>
        </p:spPr>
        <p:txBody>
          <a:bodyPr wrap="square">
            <a:spAutoFit/>
          </a:bodyPr>
          <a:lstStyle/>
          <a:p>
            <a:r>
              <a:rPr lang="en-US" sz="1200" dirty="0"/>
              <a:t>The search were done by county. The problem is that many of the rooms were overlapped – it was reduced from 10375 to 1996;</a:t>
            </a:r>
          </a:p>
        </p:txBody>
      </p:sp>
    </p:spTree>
    <p:extLst>
      <p:ext uri="{BB962C8B-B14F-4D97-AF65-F5344CB8AC3E}">
        <p14:creationId xmlns:p14="http://schemas.microsoft.com/office/powerpoint/2010/main" val="1780137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67013" y="381139"/>
            <a:ext cx="3149388" cy="707886"/>
          </a:xfrm>
          <a:prstGeom prst="rect">
            <a:avLst/>
          </a:prstGeom>
          <a:solidFill>
            <a:schemeClr val="bg1"/>
          </a:solidFill>
        </p:spPr>
        <p:txBody>
          <a:bodyPr wrap="none">
            <a:spAutoFit/>
          </a:bodyPr>
          <a:lstStyle/>
          <a:p>
            <a:r>
              <a:rPr lang="en-US" sz="4000" b="1" dirty="0"/>
              <a:t>Preprocessing</a:t>
            </a:r>
          </a:p>
        </p:txBody>
      </p:sp>
      <p:sp>
        <p:nvSpPr>
          <p:cNvPr id="27" name="Rectangle 26"/>
          <p:cNvSpPr/>
          <p:nvPr/>
        </p:nvSpPr>
        <p:spPr>
          <a:xfrm>
            <a:off x="1347302" y="4022649"/>
            <a:ext cx="1525418" cy="369332"/>
          </a:xfrm>
          <a:prstGeom prst="rect">
            <a:avLst/>
          </a:prstGeom>
        </p:spPr>
        <p:txBody>
          <a:bodyPr wrap="none">
            <a:spAutoFit/>
          </a:bodyPr>
          <a:lstStyle/>
          <a:p>
            <a:r>
              <a:rPr lang="en-US" dirty="0"/>
              <a:t>Deal with lists</a:t>
            </a:r>
          </a:p>
        </p:txBody>
      </p:sp>
      <p:sp>
        <p:nvSpPr>
          <p:cNvPr id="28" name="Rectangle 27"/>
          <p:cNvSpPr/>
          <p:nvPr/>
        </p:nvSpPr>
        <p:spPr>
          <a:xfrm>
            <a:off x="1348064" y="3034323"/>
            <a:ext cx="1672124" cy="369332"/>
          </a:xfrm>
          <a:prstGeom prst="rect">
            <a:avLst/>
          </a:prstGeom>
        </p:spPr>
        <p:txBody>
          <a:bodyPr wrap="none">
            <a:spAutoFit/>
          </a:bodyPr>
          <a:lstStyle/>
          <a:p>
            <a:r>
              <a:rPr lang="en-US" dirty="0"/>
              <a:t>Deal with dates</a:t>
            </a:r>
          </a:p>
        </p:txBody>
      </p:sp>
      <p:cxnSp>
        <p:nvCxnSpPr>
          <p:cNvPr id="29" name="Straight Connector 28"/>
          <p:cNvCxnSpPr/>
          <p:nvPr/>
        </p:nvCxnSpPr>
        <p:spPr>
          <a:xfrm flipH="1">
            <a:off x="1174174" y="1153746"/>
            <a:ext cx="0" cy="5796000"/>
          </a:xfrm>
          <a:prstGeom prst="line">
            <a:avLst/>
          </a:prstGeom>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441583" y="3354592"/>
            <a:ext cx="1476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432334" y="4337288"/>
            <a:ext cx="1296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3"/>
          <a:stretch>
            <a:fillRect/>
          </a:stretch>
        </p:blipFill>
        <p:spPr>
          <a:xfrm>
            <a:off x="1055646" y="3104147"/>
            <a:ext cx="229310" cy="229310"/>
          </a:xfrm>
          <a:prstGeom prst="rect">
            <a:avLst/>
          </a:prstGeom>
        </p:spPr>
      </p:pic>
      <p:pic>
        <p:nvPicPr>
          <p:cNvPr id="45" name="Picture 44"/>
          <p:cNvPicPr>
            <a:picLocks noChangeAspect="1"/>
          </p:cNvPicPr>
          <p:nvPr/>
        </p:nvPicPr>
        <p:blipFill>
          <a:blip r:embed="rId3"/>
          <a:stretch>
            <a:fillRect/>
          </a:stretch>
        </p:blipFill>
        <p:spPr>
          <a:xfrm>
            <a:off x="1072993" y="4095407"/>
            <a:ext cx="229310" cy="229310"/>
          </a:xfrm>
          <a:prstGeom prst="rect">
            <a:avLst/>
          </a:prstGeom>
        </p:spPr>
      </p:pic>
      <p:sp>
        <p:nvSpPr>
          <p:cNvPr id="46" name="Rectangle 45"/>
          <p:cNvSpPr/>
          <p:nvPr/>
        </p:nvSpPr>
        <p:spPr>
          <a:xfrm>
            <a:off x="1329955" y="5000131"/>
            <a:ext cx="2727606" cy="369332"/>
          </a:xfrm>
          <a:prstGeom prst="rect">
            <a:avLst/>
          </a:prstGeom>
        </p:spPr>
        <p:txBody>
          <a:bodyPr wrap="none">
            <a:spAutoFit/>
          </a:bodyPr>
          <a:lstStyle/>
          <a:p>
            <a:r>
              <a:rPr lang="en-US" dirty="0"/>
              <a:t>Delete redundant variables</a:t>
            </a:r>
          </a:p>
        </p:txBody>
      </p:sp>
      <p:cxnSp>
        <p:nvCxnSpPr>
          <p:cNvPr id="47" name="Straight Connector 46"/>
          <p:cNvCxnSpPr/>
          <p:nvPr/>
        </p:nvCxnSpPr>
        <p:spPr>
          <a:xfrm>
            <a:off x="1414987" y="5314770"/>
            <a:ext cx="2808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a:blip r:embed="rId3"/>
          <a:stretch>
            <a:fillRect/>
          </a:stretch>
        </p:blipFill>
        <p:spPr>
          <a:xfrm>
            <a:off x="1055646" y="5072889"/>
            <a:ext cx="229310" cy="229310"/>
          </a:xfrm>
          <a:prstGeom prst="rect">
            <a:avLst/>
          </a:prstGeom>
        </p:spPr>
      </p:pic>
      <p:sp>
        <p:nvSpPr>
          <p:cNvPr id="49" name="Rectangle 48"/>
          <p:cNvSpPr/>
          <p:nvPr/>
        </p:nvSpPr>
        <p:spPr>
          <a:xfrm>
            <a:off x="1354148" y="4355890"/>
            <a:ext cx="3146250" cy="646331"/>
          </a:xfrm>
          <a:prstGeom prst="rect">
            <a:avLst/>
          </a:prstGeom>
        </p:spPr>
        <p:txBody>
          <a:bodyPr wrap="square">
            <a:spAutoFit/>
          </a:bodyPr>
          <a:lstStyle/>
          <a:p>
            <a:r>
              <a:rPr lang="en-US" sz="1200" dirty="0"/>
              <a:t>The two lists - amenities and languages - transformed to a simply count of the number for each one.</a:t>
            </a:r>
          </a:p>
        </p:txBody>
      </p:sp>
      <p:sp>
        <p:nvSpPr>
          <p:cNvPr id="50" name="Rectangle 49"/>
          <p:cNvSpPr/>
          <p:nvPr/>
        </p:nvSpPr>
        <p:spPr>
          <a:xfrm>
            <a:off x="1354148" y="3369928"/>
            <a:ext cx="3146250" cy="646331"/>
          </a:xfrm>
          <a:prstGeom prst="rect">
            <a:avLst/>
          </a:prstGeom>
        </p:spPr>
        <p:txBody>
          <a:bodyPr wrap="square">
            <a:spAutoFit/>
          </a:bodyPr>
          <a:lstStyle/>
          <a:p>
            <a:r>
              <a:rPr lang="en-US" sz="1200" dirty="0"/>
              <a:t>Convert the two </a:t>
            </a:r>
            <a:r>
              <a:rPr lang="en-US" sz="1200" dirty="0" err="1"/>
              <a:t>datetimes</a:t>
            </a:r>
            <a:r>
              <a:rPr lang="en-US" sz="1200" dirty="0"/>
              <a:t> - last update of the room and date of creation of host account - to numerical values (months and days).</a:t>
            </a:r>
          </a:p>
        </p:txBody>
      </p:sp>
      <p:sp>
        <p:nvSpPr>
          <p:cNvPr id="53" name="Rectangle 52"/>
          <p:cNvSpPr/>
          <p:nvPr/>
        </p:nvSpPr>
        <p:spPr>
          <a:xfrm>
            <a:off x="1352642" y="5321143"/>
            <a:ext cx="3271910" cy="1384995"/>
          </a:xfrm>
          <a:prstGeom prst="rect">
            <a:avLst/>
          </a:prstGeom>
        </p:spPr>
        <p:txBody>
          <a:bodyPr wrap="square">
            <a:spAutoFit/>
          </a:bodyPr>
          <a:lstStyle/>
          <a:p>
            <a:pPr marL="228600" indent="-228600">
              <a:buAutoNum type="arabicParenR"/>
            </a:pPr>
            <a:r>
              <a:rPr lang="en-US" sz="1200" dirty="0"/>
              <a:t>The reviews are string variables - as an future investor does not know beforehand </a:t>
            </a:r>
          </a:p>
          <a:p>
            <a:pPr marL="228600" indent="-228600">
              <a:buAutoNum type="arabicParenR"/>
            </a:pPr>
            <a:r>
              <a:rPr lang="en-US" sz="1200" dirty="0" err="1"/>
              <a:t>Url</a:t>
            </a:r>
            <a:r>
              <a:rPr lang="en-US" sz="1200" dirty="0"/>
              <a:t> has no information;</a:t>
            </a:r>
          </a:p>
          <a:p>
            <a:pPr marL="228600" indent="-228600">
              <a:buAutoNum type="arabicParenR"/>
            </a:pPr>
            <a:r>
              <a:rPr lang="en-US" sz="1200" dirty="0"/>
              <a:t>Minimum nights is a not a relevant</a:t>
            </a:r>
          </a:p>
          <a:p>
            <a:r>
              <a:rPr lang="en-US" sz="1200" dirty="0"/>
              <a:t> - 5 day occupancy rental.</a:t>
            </a:r>
          </a:p>
          <a:p>
            <a:r>
              <a:rPr lang="en-US" sz="1200" dirty="0"/>
              <a:t>4) Total price is the same as having rate per night multiplied by 5</a:t>
            </a:r>
          </a:p>
        </p:txBody>
      </p:sp>
      <p:sp>
        <p:nvSpPr>
          <p:cNvPr id="24" name="Rectangle 23"/>
          <p:cNvSpPr/>
          <p:nvPr/>
        </p:nvSpPr>
        <p:spPr>
          <a:xfrm>
            <a:off x="1354174" y="1077485"/>
            <a:ext cx="2701381" cy="369332"/>
          </a:xfrm>
          <a:prstGeom prst="rect">
            <a:avLst/>
          </a:prstGeom>
        </p:spPr>
        <p:txBody>
          <a:bodyPr wrap="none">
            <a:spAutoFit/>
          </a:bodyPr>
          <a:lstStyle/>
          <a:p>
            <a:r>
              <a:rPr lang="en-US" dirty="0"/>
              <a:t>Remove duplicated rooms</a:t>
            </a:r>
          </a:p>
        </p:txBody>
      </p:sp>
      <p:sp>
        <p:nvSpPr>
          <p:cNvPr id="32" name="Rectangle 31"/>
          <p:cNvSpPr/>
          <p:nvPr/>
        </p:nvSpPr>
        <p:spPr>
          <a:xfrm>
            <a:off x="1349206" y="2062288"/>
            <a:ext cx="2674835" cy="369332"/>
          </a:xfrm>
          <a:prstGeom prst="rect">
            <a:avLst/>
          </a:prstGeom>
        </p:spPr>
        <p:txBody>
          <a:bodyPr wrap="none">
            <a:spAutoFit/>
          </a:bodyPr>
          <a:lstStyle/>
          <a:p>
            <a:r>
              <a:rPr lang="it-IT" dirty="0"/>
              <a:t>Delete NA, None or NULLS</a:t>
            </a:r>
            <a:endParaRPr lang="en-US" dirty="0"/>
          </a:p>
        </p:txBody>
      </p:sp>
      <p:cxnSp>
        <p:nvCxnSpPr>
          <p:cNvPr id="33" name="Straight Connector 32"/>
          <p:cNvCxnSpPr/>
          <p:nvPr/>
        </p:nvCxnSpPr>
        <p:spPr>
          <a:xfrm>
            <a:off x="1451974" y="1405253"/>
            <a:ext cx="2484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454281" y="2399466"/>
            <a:ext cx="2448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3"/>
          <a:stretch>
            <a:fillRect/>
          </a:stretch>
        </p:blipFill>
        <p:spPr>
          <a:xfrm>
            <a:off x="1055646" y="2132299"/>
            <a:ext cx="229310" cy="229310"/>
          </a:xfrm>
          <a:prstGeom prst="rect">
            <a:avLst/>
          </a:prstGeom>
        </p:spPr>
      </p:pic>
      <p:sp>
        <p:nvSpPr>
          <p:cNvPr id="36" name="Rectangle 35"/>
          <p:cNvSpPr/>
          <p:nvPr/>
        </p:nvSpPr>
        <p:spPr>
          <a:xfrm>
            <a:off x="1349206" y="2409984"/>
            <a:ext cx="3138054" cy="646331"/>
          </a:xfrm>
          <a:prstGeom prst="rect">
            <a:avLst/>
          </a:prstGeom>
        </p:spPr>
        <p:txBody>
          <a:bodyPr wrap="square">
            <a:spAutoFit/>
          </a:bodyPr>
          <a:lstStyle/>
          <a:p>
            <a:r>
              <a:rPr lang="en-US" sz="1200" dirty="0"/>
              <a:t>More than 99% of the missing data was in the rating parameters – replace could compromise the results. </a:t>
            </a:r>
          </a:p>
        </p:txBody>
      </p:sp>
      <p:pic>
        <p:nvPicPr>
          <p:cNvPr id="37" name="Picture 36"/>
          <p:cNvPicPr>
            <a:picLocks noChangeAspect="1"/>
          </p:cNvPicPr>
          <p:nvPr/>
        </p:nvPicPr>
        <p:blipFill>
          <a:blip r:embed="rId3"/>
          <a:stretch>
            <a:fillRect/>
          </a:stretch>
        </p:blipFill>
        <p:spPr>
          <a:xfrm>
            <a:off x="1059238" y="1142646"/>
            <a:ext cx="229310" cy="229310"/>
          </a:xfrm>
          <a:prstGeom prst="rect">
            <a:avLst/>
          </a:prstGeom>
        </p:spPr>
      </p:pic>
      <p:sp>
        <p:nvSpPr>
          <p:cNvPr id="25" name="Rectangle 12">
            <a:extLst>
              <a:ext uri="{FF2B5EF4-FFF2-40B4-BE49-F238E27FC236}">
                <a16:creationId xmlns:a16="http://schemas.microsoft.com/office/drawing/2014/main" id="{CF741BE9-58CF-46A4-8C99-7DA5B8A5ACF9}"/>
              </a:ext>
            </a:extLst>
          </p:cNvPr>
          <p:cNvSpPr/>
          <p:nvPr/>
        </p:nvSpPr>
        <p:spPr>
          <a:xfrm>
            <a:off x="1349206" y="1432598"/>
            <a:ext cx="3138054" cy="646331"/>
          </a:xfrm>
          <a:prstGeom prst="rect">
            <a:avLst/>
          </a:prstGeom>
        </p:spPr>
        <p:txBody>
          <a:bodyPr wrap="square">
            <a:spAutoFit/>
          </a:bodyPr>
          <a:lstStyle/>
          <a:p>
            <a:r>
              <a:rPr lang="en-US" sz="1200" dirty="0"/>
              <a:t>The search were done by county. The problem is that many of the rooms were overlapped – it was reduced from 10375 to 1996;</a:t>
            </a:r>
          </a:p>
        </p:txBody>
      </p:sp>
    </p:spTree>
    <p:extLst>
      <p:ext uri="{BB962C8B-B14F-4D97-AF65-F5344CB8AC3E}">
        <p14:creationId xmlns:p14="http://schemas.microsoft.com/office/powerpoint/2010/main" val="3766095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47302" y="4022649"/>
            <a:ext cx="1525418" cy="369332"/>
          </a:xfrm>
          <a:prstGeom prst="rect">
            <a:avLst/>
          </a:prstGeom>
        </p:spPr>
        <p:txBody>
          <a:bodyPr wrap="none">
            <a:spAutoFit/>
          </a:bodyPr>
          <a:lstStyle/>
          <a:p>
            <a:r>
              <a:rPr lang="en-US" dirty="0"/>
              <a:t>Deal with lists</a:t>
            </a:r>
          </a:p>
        </p:txBody>
      </p:sp>
      <p:sp>
        <p:nvSpPr>
          <p:cNvPr id="6" name="Rectangle 5"/>
          <p:cNvSpPr/>
          <p:nvPr/>
        </p:nvSpPr>
        <p:spPr>
          <a:xfrm>
            <a:off x="1348064" y="3034323"/>
            <a:ext cx="1672124" cy="369332"/>
          </a:xfrm>
          <a:prstGeom prst="rect">
            <a:avLst/>
          </a:prstGeom>
        </p:spPr>
        <p:txBody>
          <a:bodyPr wrap="none">
            <a:spAutoFit/>
          </a:bodyPr>
          <a:lstStyle/>
          <a:p>
            <a:r>
              <a:rPr lang="en-US" dirty="0"/>
              <a:t>Deal with dates</a:t>
            </a:r>
          </a:p>
        </p:txBody>
      </p:sp>
      <p:cxnSp>
        <p:nvCxnSpPr>
          <p:cNvPr id="10" name="Straight Connector 9"/>
          <p:cNvCxnSpPr/>
          <p:nvPr/>
        </p:nvCxnSpPr>
        <p:spPr>
          <a:xfrm flipH="1">
            <a:off x="1174174" y="1153746"/>
            <a:ext cx="0" cy="5796000"/>
          </a:xfrm>
          <a:prstGeom prst="line">
            <a:avLst/>
          </a:prstGeom>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567013" y="381139"/>
            <a:ext cx="3149388" cy="707886"/>
          </a:xfrm>
          <a:prstGeom prst="rect">
            <a:avLst/>
          </a:prstGeom>
          <a:solidFill>
            <a:schemeClr val="bg1"/>
          </a:solidFill>
        </p:spPr>
        <p:txBody>
          <a:bodyPr wrap="none">
            <a:spAutoFit/>
          </a:bodyPr>
          <a:lstStyle/>
          <a:p>
            <a:r>
              <a:rPr lang="en-US" sz="4000" b="1" dirty="0"/>
              <a:t>Preprocessing</a:t>
            </a:r>
          </a:p>
        </p:txBody>
      </p:sp>
      <p:cxnSp>
        <p:nvCxnSpPr>
          <p:cNvPr id="18" name="Straight Connector 17"/>
          <p:cNvCxnSpPr/>
          <p:nvPr/>
        </p:nvCxnSpPr>
        <p:spPr>
          <a:xfrm>
            <a:off x="1441583" y="3354592"/>
            <a:ext cx="1476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432334" y="4337288"/>
            <a:ext cx="1296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3"/>
          <a:stretch>
            <a:fillRect/>
          </a:stretch>
        </p:blipFill>
        <p:spPr>
          <a:xfrm>
            <a:off x="1055646" y="3104147"/>
            <a:ext cx="229310" cy="229310"/>
          </a:xfrm>
          <a:prstGeom prst="rect">
            <a:avLst/>
          </a:prstGeom>
        </p:spPr>
      </p:pic>
      <p:pic>
        <p:nvPicPr>
          <p:cNvPr id="35" name="Picture 34"/>
          <p:cNvPicPr>
            <a:picLocks noChangeAspect="1"/>
          </p:cNvPicPr>
          <p:nvPr/>
        </p:nvPicPr>
        <p:blipFill>
          <a:blip r:embed="rId3"/>
          <a:stretch>
            <a:fillRect/>
          </a:stretch>
        </p:blipFill>
        <p:spPr>
          <a:xfrm>
            <a:off x="1072993" y="4095407"/>
            <a:ext cx="229310" cy="229310"/>
          </a:xfrm>
          <a:prstGeom prst="rect">
            <a:avLst/>
          </a:prstGeom>
        </p:spPr>
      </p:pic>
      <p:sp>
        <p:nvSpPr>
          <p:cNvPr id="36" name="Rectangle 35"/>
          <p:cNvSpPr/>
          <p:nvPr/>
        </p:nvSpPr>
        <p:spPr>
          <a:xfrm>
            <a:off x="1329955" y="5000131"/>
            <a:ext cx="2727606" cy="369332"/>
          </a:xfrm>
          <a:prstGeom prst="rect">
            <a:avLst/>
          </a:prstGeom>
        </p:spPr>
        <p:txBody>
          <a:bodyPr wrap="none">
            <a:spAutoFit/>
          </a:bodyPr>
          <a:lstStyle/>
          <a:p>
            <a:r>
              <a:rPr lang="en-US" dirty="0"/>
              <a:t>Delete redundant variables</a:t>
            </a:r>
          </a:p>
        </p:txBody>
      </p:sp>
      <p:cxnSp>
        <p:nvCxnSpPr>
          <p:cNvPr id="37" name="Straight Connector 36"/>
          <p:cNvCxnSpPr/>
          <p:nvPr/>
        </p:nvCxnSpPr>
        <p:spPr>
          <a:xfrm>
            <a:off x="1414987" y="5314770"/>
            <a:ext cx="2808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nvPicPr>
        <p:blipFill>
          <a:blip r:embed="rId3"/>
          <a:stretch>
            <a:fillRect/>
          </a:stretch>
        </p:blipFill>
        <p:spPr>
          <a:xfrm>
            <a:off x="1055646" y="5072889"/>
            <a:ext cx="229310" cy="229310"/>
          </a:xfrm>
          <a:prstGeom prst="rect">
            <a:avLst/>
          </a:prstGeom>
        </p:spPr>
      </p:pic>
      <p:sp>
        <p:nvSpPr>
          <p:cNvPr id="11" name="Pentagon 10"/>
          <p:cNvSpPr/>
          <p:nvPr/>
        </p:nvSpPr>
        <p:spPr>
          <a:xfrm>
            <a:off x="5250061" y="1142646"/>
            <a:ext cx="426028" cy="5408651"/>
          </a:xfrm>
          <a:prstGeom prst="homePlate">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354148" y="4355890"/>
            <a:ext cx="3146250" cy="646331"/>
          </a:xfrm>
          <a:prstGeom prst="rect">
            <a:avLst/>
          </a:prstGeom>
        </p:spPr>
        <p:txBody>
          <a:bodyPr wrap="square">
            <a:spAutoFit/>
          </a:bodyPr>
          <a:lstStyle/>
          <a:p>
            <a:r>
              <a:rPr lang="en-US" sz="1200" dirty="0"/>
              <a:t>The two lists - amenities and languages - transformed to a simply count of the number for each one.</a:t>
            </a:r>
          </a:p>
        </p:txBody>
      </p:sp>
      <p:sp>
        <p:nvSpPr>
          <p:cNvPr id="13" name="Rectangle 12"/>
          <p:cNvSpPr/>
          <p:nvPr/>
        </p:nvSpPr>
        <p:spPr>
          <a:xfrm>
            <a:off x="1354148" y="3369928"/>
            <a:ext cx="3146250" cy="646331"/>
          </a:xfrm>
          <a:prstGeom prst="rect">
            <a:avLst/>
          </a:prstGeom>
        </p:spPr>
        <p:txBody>
          <a:bodyPr wrap="square">
            <a:spAutoFit/>
          </a:bodyPr>
          <a:lstStyle/>
          <a:p>
            <a:r>
              <a:rPr lang="en-US" sz="1200" dirty="0"/>
              <a:t>Convert the two </a:t>
            </a:r>
            <a:r>
              <a:rPr lang="en-US" sz="1200" dirty="0" err="1"/>
              <a:t>datetimes</a:t>
            </a:r>
            <a:r>
              <a:rPr lang="en-US" sz="1200" dirty="0"/>
              <a:t> - last update of the room and date of creation of host account - to numerical values (months and days).</a:t>
            </a:r>
          </a:p>
        </p:txBody>
      </p:sp>
      <p:sp>
        <p:nvSpPr>
          <p:cNvPr id="15" name="Rectangle 14"/>
          <p:cNvSpPr/>
          <p:nvPr/>
        </p:nvSpPr>
        <p:spPr>
          <a:xfrm>
            <a:off x="1352642" y="5321143"/>
            <a:ext cx="3271910" cy="1384995"/>
          </a:xfrm>
          <a:prstGeom prst="rect">
            <a:avLst/>
          </a:prstGeom>
        </p:spPr>
        <p:txBody>
          <a:bodyPr wrap="square">
            <a:spAutoFit/>
          </a:bodyPr>
          <a:lstStyle/>
          <a:p>
            <a:pPr marL="228600" indent="-228600">
              <a:buAutoNum type="arabicParenR"/>
            </a:pPr>
            <a:r>
              <a:rPr lang="en-US" sz="1200" dirty="0"/>
              <a:t>The reviews are string variables - as an future investor does not know beforehand </a:t>
            </a:r>
          </a:p>
          <a:p>
            <a:pPr marL="228600" indent="-228600">
              <a:buAutoNum type="arabicParenR"/>
            </a:pPr>
            <a:r>
              <a:rPr lang="en-US" sz="1200" dirty="0" err="1"/>
              <a:t>Url</a:t>
            </a:r>
            <a:r>
              <a:rPr lang="en-US" sz="1200" dirty="0"/>
              <a:t> has no information;</a:t>
            </a:r>
          </a:p>
          <a:p>
            <a:pPr marL="228600" indent="-228600">
              <a:buAutoNum type="arabicParenR"/>
            </a:pPr>
            <a:r>
              <a:rPr lang="en-US" sz="1200" dirty="0"/>
              <a:t>Minimum nights is a not a relevant</a:t>
            </a:r>
          </a:p>
          <a:p>
            <a:r>
              <a:rPr lang="en-US" sz="1200" dirty="0"/>
              <a:t> - 5 day occupancy rental.</a:t>
            </a:r>
          </a:p>
          <a:p>
            <a:r>
              <a:rPr lang="en-US" sz="1200" dirty="0"/>
              <a:t>4) Total price is the same as having rate per night multiplied by 5</a:t>
            </a:r>
          </a:p>
        </p:txBody>
      </p:sp>
      <p:sp>
        <p:nvSpPr>
          <p:cNvPr id="26" name="Rectangle 25"/>
          <p:cNvSpPr/>
          <p:nvPr/>
        </p:nvSpPr>
        <p:spPr>
          <a:xfrm>
            <a:off x="1354174" y="1077485"/>
            <a:ext cx="2701381" cy="369332"/>
          </a:xfrm>
          <a:prstGeom prst="rect">
            <a:avLst/>
          </a:prstGeom>
        </p:spPr>
        <p:txBody>
          <a:bodyPr wrap="none">
            <a:spAutoFit/>
          </a:bodyPr>
          <a:lstStyle/>
          <a:p>
            <a:r>
              <a:rPr lang="en-US" dirty="0"/>
              <a:t>Remove duplicated rooms</a:t>
            </a:r>
          </a:p>
        </p:txBody>
      </p:sp>
      <p:sp>
        <p:nvSpPr>
          <p:cNvPr id="27" name="Rectangle 26"/>
          <p:cNvSpPr/>
          <p:nvPr/>
        </p:nvSpPr>
        <p:spPr>
          <a:xfrm>
            <a:off x="1349206" y="2062288"/>
            <a:ext cx="2674835" cy="369332"/>
          </a:xfrm>
          <a:prstGeom prst="rect">
            <a:avLst/>
          </a:prstGeom>
        </p:spPr>
        <p:txBody>
          <a:bodyPr wrap="none">
            <a:spAutoFit/>
          </a:bodyPr>
          <a:lstStyle/>
          <a:p>
            <a:r>
              <a:rPr lang="it-IT" dirty="0"/>
              <a:t>Delete NA, None or NULLS</a:t>
            </a:r>
            <a:endParaRPr lang="en-US" dirty="0"/>
          </a:p>
        </p:txBody>
      </p:sp>
      <p:cxnSp>
        <p:nvCxnSpPr>
          <p:cNvPr id="28" name="Straight Connector 27"/>
          <p:cNvCxnSpPr/>
          <p:nvPr/>
        </p:nvCxnSpPr>
        <p:spPr>
          <a:xfrm>
            <a:off x="1451974" y="1405253"/>
            <a:ext cx="2484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454281" y="2399466"/>
            <a:ext cx="2448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nvPicPr>
        <p:blipFill>
          <a:blip r:embed="rId3"/>
          <a:stretch>
            <a:fillRect/>
          </a:stretch>
        </p:blipFill>
        <p:spPr>
          <a:xfrm>
            <a:off x="1055646" y="2132299"/>
            <a:ext cx="229310" cy="229310"/>
          </a:xfrm>
          <a:prstGeom prst="rect">
            <a:avLst/>
          </a:prstGeom>
        </p:spPr>
      </p:pic>
      <p:sp>
        <p:nvSpPr>
          <p:cNvPr id="32" name="Rectangle 31"/>
          <p:cNvSpPr/>
          <p:nvPr/>
        </p:nvSpPr>
        <p:spPr>
          <a:xfrm>
            <a:off x="1349206" y="2409984"/>
            <a:ext cx="3138054" cy="646331"/>
          </a:xfrm>
          <a:prstGeom prst="rect">
            <a:avLst/>
          </a:prstGeom>
        </p:spPr>
        <p:txBody>
          <a:bodyPr wrap="square">
            <a:spAutoFit/>
          </a:bodyPr>
          <a:lstStyle/>
          <a:p>
            <a:r>
              <a:rPr lang="en-US" sz="1200" dirty="0"/>
              <a:t>More than 99% of the missing data was in the rating parameters – replace could compromise the results. </a:t>
            </a:r>
          </a:p>
        </p:txBody>
      </p:sp>
      <p:pic>
        <p:nvPicPr>
          <p:cNvPr id="39" name="Picture 38"/>
          <p:cNvPicPr>
            <a:picLocks noChangeAspect="1"/>
          </p:cNvPicPr>
          <p:nvPr/>
        </p:nvPicPr>
        <p:blipFill>
          <a:blip r:embed="rId3"/>
          <a:stretch>
            <a:fillRect/>
          </a:stretch>
        </p:blipFill>
        <p:spPr>
          <a:xfrm>
            <a:off x="1059238" y="1142646"/>
            <a:ext cx="229310" cy="229310"/>
          </a:xfrm>
          <a:prstGeom prst="rect">
            <a:avLst/>
          </a:prstGeom>
        </p:spPr>
      </p:pic>
      <p:pic>
        <p:nvPicPr>
          <p:cNvPr id="4" name="Picture 3"/>
          <p:cNvPicPr>
            <a:picLocks noChangeAspect="1"/>
          </p:cNvPicPr>
          <p:nvPr/>
        </p:nvPicPr>
        <p:blipFill>
          <a:blip r:embed="rId4"/>
          <a:stretch>
            <a:fillRect/>
          </a:stretch>
        </p:blipFill>
        <p:spPr>
          <a:xfrm>
            <a:off x="5857232" y="962657"/>
            <a:ext cx="5438103" cy="5895343"/>
          </a:xfrm>
          <a:prstGeom prst="rect">
            <a:avLst/>
          </a:prstGeom>
        </p:spPr>
      </p:pic>
      <p:sp>
        <p:nvSpPr>
          <p:cNvPr id="29" name="Rectangle 12">
            <a:extLst>
              <a:ext uri="{FF2B5EF4-FFF2-40B4-BE49-F238E27FC236}">
                <a16:creationId xmlns:a16="http://schemas.microsoft.com/office/drawing/2014/main" id="{1FFD077A-1332-4A4D-92A1-A85B87ED4915}"/>
              </a:ext>
            </a:extLst>
          </p:cNvPr>
          <p:cNvSpPr/>
          <p:nvPr/>
        </p:nvSpPr>
        <p:spPr>
          <a:xfrm>
            <a:off x="1349206" y="1432598"/>
            <a:ext cx="3138054" cy="646331"/>
          </a:xfrm>
          <a:prstGeom prst="rect">
            <a:avLst/>
          </a:prstGeom>
        </p:spPr>
        <p:txBody>
          <a:bodyPr wrap="square">
            <a:spAutoFit/>
          </a:bodyPr>
          <a:lstStyle/>
          <a:p>
            <a:r>
              <a:rPr lang="en-US" sz="1200" dirty="0"/>
              <a:t>The search were done by county. The problem is that many of the rooms were overlapped – it was reduced from 10375 to 1996;</a:t>
            </a:r>
          </a:p>
        </p:txBody>
      </p:sp>
    </p:spTree>
    <p:extLst>
      <p:ext uri="{BB962C8B-B14F-4D97-AF65-F5344CB8AC3E}">
        <p14:creationId xmlns:p14="http://schemas.microsoft.com/office/powerpoint/2010/main" val="1092514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4277398" y="1526319"/>
            <a:ext cx="3629601" cy="4722724"/>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9" name="Rectangle 28"/>
          <p:cNvSpPr/>
          <p:nvPr/>
        </p:nvSpPr>
        <p:spPr>
          <a:xfrm>
            <a:off x="304256" y="1526319"/>
            <a:ext cx="3629601" cy="4722724"/>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Rectangle 1"/>
          <p:cNvSpPr/>
          <p:nvPr/>
        </p:nvSpPr>
        <p:spPr>
          <a:xfrm>
            <a:off x="567013" y="381139"/>
            <a:ext cx="4429033" cy="707886"/>
          </a:xfrm>
          <a:prstGeom prst="rect">
            <a:avLst/>
          </a:prstGeom>
          <a:solidFill>
            <a:schemeClr val="bg1"/>
          </a:solidFill>
        </p:spPr>
        <p:txBody>
          <a:bodyPr wrap="none">
            <a:spAutoFit/>
          </a:bodyPr>
          <a:lstStyle/>
          <a:p>
            <a:r>
              <a:rPr lang="en-US" sz="4000" b="1" dirty="0"/>
              <a:t>Descriptive Analysis</a:t>
            </a:r>
          </a:p>
        </p:txBody>
      </p:sp>
      <p:pic>
        <p:nvPicPr>
          <p:cNvPr id="9" name="Picture 8"/>
          <p:cNvPicPr>
            <a:picLocks noChangeAspect="1"/>
          </p:cNvPicPr>
          <p:nvPr/>
        </p:nvPicPr>
        <p:blipFill>
          <a:blip r:embed="rId3">
            <a:clrChange>
              <a:clrFrom>
                <a:srgbClr val="FFFFFF"/>
              </a:clrFrom>
              <a:clrTo>
                <a:srgbClr val="FFFFFF">
                  <a:alpha val="0"/>
                </a:srgbClr>
              </a:clrTo>
            </a:clrChange>
          </a:blip>
          <a:stretch>
            <a:fillRect/>
          </a:stretch>
        </p:blipFill>
        <p:spPr>
          <a:xfrm>
            <a:off x="434637" y="3660945"/>
            <a:ext cx="3642032" cy="2430640"/>
          </a:xfrm>
          <a:prstGeom prst="rect">
            <a:avLst/>
          </a:prstGeom>
        </p:spPr>
      </p:pic>
      <p:sp>
        <p:nvSpPr>
          <p:cNvPr id="7" name="TextBox 6"/>
          <p:cNvSpPr txBox="1"/>
          <p:nvPr/>
        </p:nvSpPr>
        <p:spPr>
          <a:xfrm>
            <a:off x="308516" y="1564222"/>
            <a:ext cx="3629601" cy="523220"/>
          </a:xfrm>
          <a:prstGeom prst="rect">
            <a:avLst/>
          </a:prstGeom>
          <a:noFill/>
        </p:spPr>
        <p:txBody>
          <a:bodyPr wrap="square" rtlCol="0">
            <a:spAutoFit/>
          </a:bodyPr>
          <a:lstStyle/>
          <a:p>
            <a:pPr algn="ctr"/>
            <a:r>
              <a:rPr lang="en-US" sz="2800" b="1" dirty="0"/>
              <a:t>Dependent variable</a:t>
            </a:r>
          </a:p>
        </p:txBody>
      </p:sp>
      <p:sp>
        <p:nvSpPr>
          <p:cNvPr id="3" name="Rectangle 2"/>
          <p:cNvSpPr/>
          <p:nvPr/>
        </p:nvSpPr>
        <p:spPr>
          <a:xfrm>
            <a:off x="1086293" y="2308585"/>
            <a:ext cx="2715416" cy="707886"/>
          </a:xfrm>
          <a:prstGeom prst="rect">
            <a:avLst/>
          </a:prstGeom>
        </p:spPr>
        <p:txBody>
          <a:bodyPr wrap="square">
            <a:spAutoFit/>
          </a:bodyPr>
          <a:lstStyle/>
          <a:p>
            <a:r>
              <a:rPr lang="en-US" sz="2000" b="1" dirty="0" err="1"/>
              <a:t>ratePerNight</a:t>
            </a:r>
            <a:r>
              <a:rPr lang="en-US" sz="2000" i="1" dirty="0"/>
              <a:t>, it reflects</a:t>
            </a:r>
            <a:r>
              <a:rPr lang="en-US" sz="2000" dirty="0"/>
              <a:t> better the rental value</a:t>
            </a:r>
          </a:p>
        </p:txBody>
      </p:sp>
      <p:cxnSp>
        <p:nvCxnSpPr>
          <p:cNvPr id="11" name="Straight Connector 10"/>
          <p:cNvCxnSpPr/>
          <p:nvPr/>
        </p:nvCxnSpPr>
        <p:spPr>
          <a:xfrm>
            <a:off x="361067" y="2137009"/>
            <a:ext cx="352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6" descr="Imagem relacionada"/>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0146" y="2457243"/>
            <a:ext cx="324000" cy="324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8210978" y="1530680"/>
            <a:ext cx="3629601" cy="4722724"/>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5" name="TextBox 14"/>
          <p:cNvSpPr txBox="1"/>
          <p:nvPr/>
        </p:nvSpPr>
        <p:spPr>
          <a:xfrm>
            <a:off x="4264007" y="1565732"/>
            <a:ext cx="3629601" cy="523220"/>
          </a:xfrm>
          <a:prstGeom prst="rect">
            <a:avLst/>
          </a:prstGeom>
          <a:noFill/>
        </p:spPr>
        <p:txBody>
          <a:bodyPr wrap="square" rtlCol="0">
            <a:spAutoFit/>
          </a:bodyPr>
          <a:lstStyle/>
          <a:p>
            <a:pPr algn="ctr"/>
            <a:r>
              <a:rPr lang="en-US" sz="2800" b="1" dirty="0"/>
              <a:t>Numerical variables</a:t>
            </a:r>
          </a:p>
        </p:txBody>
      </p:sp>
      <p:cxnSp>
        <p:nvCxnSpPr>
          <p:cNvPr id="16" name="Straight Connector 15"/>
          <p:cNvCxnSpPr/>
          <p:nvPr/>
        </p:nvCxnSpPr>
        <p:spPr>
          <a:xfrm>
            <a:off x="4316558" y="2138519"/>
            <a:ext cx="352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217228" y="1563876"/>
            <a:ext cx="3629601" cy="523220"/>
          </a:xfrm>
          <a:prstGeom prst="rect">
            <a:avLst/>
          </a:prstGeom>
          <a:noFill/>
        </p:spPr>
        <p:txBody>
          <a:bodyPr wrap="square" rtlCol="0">
            <a:spAutoFit/>
          </a:bodyPr>
          <a:lstStyle/>
          <a:p>
            <a:pPr algn="ctr"/>
            <a:r>
              <a:rPr lang="en-US" sz="2800" b="1" dirty="0"/>
              <a:t>Categorical variables</a:t>
            </a:r>
          </a:p>
        </p:txBody>
      </p:sp>
      <p:cxnSp>
        <p:nvCxnSpPr>
          <p:cNvPr id="18" name="Straight Connector 17"/>
          <p:cNvCxnSpPr/>
          <p:nvPr/>
        </p:nvCxnSpPr>
        <p:spPr>
          <a:xfrm>
            <a:off x="8269779" y="2136663"/>
            <a:ext cx="352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81373" y="3287183"/>
            <a:ext cx="3088809" cy="3088809"/>
          </a:xfrm>
          <a:prstGeom prst="rect">
            <a:avLst/>
          </a:prstGeom>
        </p:spPr>
      </p:pic>
      <p:sp>
        <p:nvSpPr>
          <p:cNvPr id="23" name="TextBox 22"/>
          <p:cNvSpPr txBox="1"/>
          <p:nvPr/>
        </p:nvSpPr>
        <p:spPr>
          <a:xfrm>
            <a:off x="8411987" y="2139250"/>
            <a:ext cx="3428461"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a:t>Location</a:t>
            </a:r>
          </a:p>
          <a:p>
            <a:pPr marL="285750" indent="-285750">
              <a:buFont typeface="Arial" panose="020B0604020202020204" pitchFamily="34" charset="0"/>
              <a:buChar char="•"/>
            </a:pPr>
            <a:r>
              <a:rPr lang="en-US" sz="2000" dirty="0"/>
              <a:t>Rating</a:t>
            </a:r>
          </a:p>
          <a:p>
            <a:pPr marL="285750" indent="-285750">
              <a:buFont typeface="Arial" panose="020B0604020202020204" pitchFamily="34" charset="0"/>
              <a:buChar char="•"/>
            </a:pPr>
            <a:r>
              <a:rPr lang="en-US" sz="2000" dirty="0"/>
              <a:t>Response Time</a:t>
            </a:r>
          </a:p>
          <a:p>
            <a:pPr marL="285750" indent="-285750">
              <a:buFont typeface="Arial" panose="020B0604020202020204" pitchFamily="34" charset="0"/>
              <a:buChar char="•"/>
            </a:pPr>
            <a:r>
              <a:rPr lang="en-US" sz="2000" dirty="0"/>
              <a:t>Room Type.</a:t>
            </a:r>
          </a:p>
        </p:txBody>
      </p:sp>
      <p:pic>
        <p:nvPicPr>
          <p:cNvPr id="20" name="Picture 19"/>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40971" y="2159219"/>
            <a:ext cx="4238983" cy="4238983"/>
          </a:xfrm>
          <a:prstGeom prst="rect">
            <a:avLst/>
          </a:prstGeom>
        </p:spPr>
      </p:pic>
    </p:spTree>
    <p:extLst>
      <p:ext uri="{BB962C8B-B14F-4D97-AF65-F5344CB8AC3E}">
        <p14:creationId xmlns:p14="http://schemas.microsoft.com/office/powerpoint/2010/main" val="27690917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8147187" y="1531977"/>
            <a:ext cx="3629601" cy="4722724"/>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9" name="Rectangle 18"/>
          <p:cNvSpPr/>
          <p:nvPr/>
        </p:nvSpPr>
        <p:spPr>
          <a:xfrm>
            <a:off x="4277398" y="1526319"/>
            <a:ext cx="3629601" cy="4722724"/>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9" name="Rectangle 28"/>
          <p:cNvSpPr/>
          <p:nvPr/>
        </p:nvSpPr>
        <p:spPr>
          <a:xfrm>
            <a:off x="304256" y="1526319"/>
            <a:ext cx="3629601" cy="4722724"/>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9" name="Picture 8"/>
          <p:cNvPicPr>
            <a:picLocks noChangeAspect="1"/>
          </p:cNvPicPr>
          <p:nvPr/>
        </p:nvPicPr>
        <p:blipFill>
          <a:blip r:embed="rId3">
            <a:clrChange>
              <a:clrFrom>
                <a:srgbClr val="FFFFFF"/>
              </a:clrFrom>
              <a:clrTo>
                <a:srgbClr val="FFFFFF">
                  <a:alpha val="0"/>
                </a:srgbClr>
              </a:clrTo>
            </a:clrChange>
          </a:blip>
          <a:stretch>
            <a:fillRect/>
          </a:stretch>
        </p:blipFill>
        <p:spPr>
          <a:xfrm>
            <a:off x="434637" y="3660945"/>
            <a:ext cx="3642032" cy="2430640"/>
          </a:xfrm>
          <a:prstGeom prst="rect">
            <a:avLst/>
          </a:prstGeom>
        </p:spPr>
      </p:pic>
      <p:sp>
        <p:nvSpPr>
          <p:cNvPr id="7" name="TextBox 6"/>
          <p:cNvSpPr txBox="1"/>
          <p:nvPr/>
        </p:nvSpPr>
        <p:spPr>
          <a:xfrm>
            <a:off x="308516" y="1564222"/>
            <a:ext cx="3629601" cy="523220"/>
          </a:xfrm>
          <a:prstGeom prst="rect">
            <a:avLst/>
          </a:prstGeom>
          <a:noFill/>
        </p:spPr>
        <p:txBody>
          <a:bodyPr wrap="square" rtlCol="0">
            <a:spAutoFit/>
          </a:bodyPr>
          <a:lstStyle/>
          <a:p>
            <a:pPr algn="ctr"/>
            <a:r>
              <a:rPr lang="en-US" sz="2800" b="1" dirty="0"/>
              <a:t>Dependent variable</a:t>
            </a:r>
          </a:p>
        </p:txBody>
      </p:sp>
      <p:sp>
        <p:nvSpPr>
          <p:cNvPr id="3" name="Rectangle 2"/>
          <p:cNvSpPr/>
          <p:nvPr/>
        </p:nvSpPr>
        <p:spPr>
          <a:xfrm>
            <a:off x="1086293" y="2308585"/>
            <a:ext cx="2715416" cy="707886"/>
          </a:xfrm>
          <a:prstGeom prst="rect">
            <a:avLst/>
          </a:prstGeom>
        </p:spPr>
        <p:txBody>
          <a:bodyPr wrap="square">
            <a:spAutoFit/>
          </a:bodyPr>
          <a:lstStyle/>
          <a:p>
            <a:r>
              <a:rPr lang="en-US" sz="2000" b="1" dirty="0" err="1"/>
              <a:t>ratePerNight</a:t>
            </a:r>
            <a:r>
              <a:rPr lang="en-US" sz="2000" i="1" dirty="0"/>
              <a:t>, it reflects</a:t>
            </a:r>
            <a:r>
              <a:rPr lang="en-US" sz="2000" dirty="0"/>
              <a:t> better the rental value</a:t>
            </a:r>
          </a:p>
        </p:txBody>
      </p:sp>
      <p:cxnSp>
        <p:nvCxnSpPr>
          <p:cNvPr id="11" name="Straight Connector 10"/>
          <p:cNvCxnSpPr/>
          <p:nvPr/>
        </p:nvCxnSpPr>
        <p:spPr>
          <a:xfrm>
            <a:off x="361067" y="2137009"/>
            <a:ext cx="352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6" descr="Imagem relacionada"/>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0146" y="2457243"/>
            <a:ext cx="324000" cy="324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4264007" y="1565732"/>
            <a:ext cx="3629601" cy="523220"/>
          </a:xfrm>
          <a:prstGeom prst="rect">
            <a:avLst/>
          </a:prstGeom>
          <a:noFill/>
        </p:spPr>
        <p:txBody>
          <a:bodyPr wrap="square" rtlCol="0">
            <a:spAutoFit/>
          </a:bodyPr>
          <a:lstStyle/>
          <a:p>
            <a:pPr algn="ctr"/>
            <a:r>
              <a:rPr lang="en-US" sz="2800" b="1" dirty="0"/>
              <a:t>Numerical variables</a:t>
            </a:r>
          </a:p>
        </p:txBody>
      </p:sp>
      <p:cxnSp>
        <p:nvCxnSpPr>
          <p:cNvPr id="16" name="Straight Connector 15"/>
          <p:cNvCxnSpPr/>
          <p:nvPr/>
        </p:nvCxnSpPr>
        <p:spPr>
          <a:xfrm>
            <a:off x="4316558" y="2138519"/>
            <a:ext cx="352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217228" y="1563876"/>
            <a:ext cx="3629601" cy="523220"/>
          </a:xfrm>
          <a:prstGeom prst="rect">
            <a:avLst/>
          </a:prstGeom>
          <a:noFill/>
        </p:spPr>
        <p:txBody>
          <a:bodyPr wrap="square" rtlCol="0">
            <a:spAutoFit/>
          </a:bodyPr>
          <a:lstStyle/>
          <a:p>
            <a:pPr algn="ctr"/>
            <a:r>
              <a:rPr lang="en-US" sz="2800" b="1" dirty="0"/>
              <a:t>Categorical variables</a:t>
            </a:r>
          </a:p>
        </p:txBody>
      </p:sp>
      <p:cxnSp>
        <p:nvCxnSpPr>
          <p:cNvPr id="18" name="Straight Connector 17"/>
          <p:cNvCxnSpPr/>
          <p:nvPr/>
        </p:nvCxnSpPr>
        <p:spPr>
          <a:xfrm>
            <a:off x="8269779" y="2136663"/>
            <a:ext cx="352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40971" y="2159219"/>
            <a:ext cx="4238983" cy="4238983"/>
          </a:xfrm>
          <a:prstGeom prst="rect">
            <a:avLst/>
          </a:prstGeom>
        </p:spPr>
      </p:pic>
      <p:sp>
        <p:nvSpPr>
          <p:cNvPr id="23" name="TextBox 22"/>
          <p:cNvSpPr txBox="1"/>
          <p:nvPr/>
        </p:nvSpPr>
        <p:spPr>
          <a:xfrm>
            <a:off x="8411987" y="2139250"/>
            <a:ext cx="3428461" cy="1323439"/>
          </a:xfrm>
          <a:prstGeom prst="rect">
            <a:avLst/>
          </a:prstGeom>
          <a:noFill/>
        </p:spPr>
        <p:txBody>
          <a:bodyPr wrap="square" rtlCol="0">
            <a:spAutoFit/>
          </a:bodyPr>
          <a:lstStyle/>
          <a:p>
            <a:pPr marL="285750" indent="-285750">
              <a:buFont typeface="Arial" panose="020B0604020202020204" pitchFamily="34" charset="0"/>
              <a:buChar char="•"/>
            </a:pPr>
            <a:r>
              <a:rPr lang="en-US" sz="2000" dirty="0"/>
              <a:t>Location</a:t>
            </a:r>
          </a:p>
          <a:p>
            <a:pPr marL="285750" indent="-285750">
              <a:buFont typeface="Arial" panose="020B0604020202020204" pitchFamily="34" charset="0"/>
              <a:buChar char="•"/>
            </a:pPr>
            <a:r>
              <a:rPr lang="en-US" sz="2000" dirty="0"/>
              <a:t>Rating</a:t>
            </a:r>
          </a:p>
          <a:p>
            <a:pPr marL="285750" indent="-285750">
              <a:buFont typeface="Arial" panose="020B0604020202020204" pitchFamily="34" charset="0"/>
              <a:buChar char="•"/>
            </a:pPr>
            <a:r>
              <a:rPr lang="en-US" sz="2000" dirty="0"/>
              <a:t>Response Time</a:t>
            </a:r>
          </a:p>
          <a:p>
            <a:pPr marL="285750" indent="-285750">
              <a:buFont typeface="Arial" panose="020B0604020202020204" pitchFamily="34" charset="0"/>
              <a:buChar char="•"/>
            </a:pPr>
            <a:r>
              <a:rPr lang="en-US" sz="2000" dirty="0"/>
              <a:t>Room Type.</a:t>
            </a:r>
          </a:p>
        </p:txBody>
      </p:sp>
      <p:pic>
        <p:nvPicPr>
          <p:cNvPr id="20" name="Picture 19">
            <a:extLst>
              <a:ext uri="{FF2B5EF4-FFF2-40B4-BE49-F238E27FC236}">
                <a16:creationId xmlns:a16="http://schemas.microsoft.com/office/drawing/2014/main" id="{2D2EAFA5-9A09-4175-ABCB-A2A9F8C246D7}"/>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0127162" y="4898855"/>
            <a:ext cx="468245" cy="441488"/>
          </a:xfrm>
          <a:prstGeom prst="rect">
            <a:avLst/>
          </a:prstGeom>
        </p:spPr>
      </p:pic>
      <p:pic>
        <p:nvPicPr>
          <p:cNvPr id="21" name="Picture 20">
            <a:extLst>
              <a:ext uri="{FF2B5EF4-FFF2-40B4-BE49-F238E27FC236}">
                <a16:creationId xmlns:a16="http://schemas.microsoft.com/office/drawing/2014/main" id="{A65AF02C-4A2A-4E57-B699-2B6F3FD7783C}"/>
              </a:ext>
            </a:extLst>
          </p:cNvPr>
          <p:cNvPicPr>
            <a:picLocks noChangeAspect="1"/>
          </p:cNvPicPr>
          <p:nvPr/>
        </p:nvPicPr>
        <p:blipFill rotWithShape="1">
          <a:blip r:embed="rId7">
            <a:clrChange>
              <a:clrFrom>
                <a:srgbClr val="FFFFFF"/>
              </a:clrFrom>
              <a:clrTo>
                <a:srgbClr val="FFFFFF">
                  <a:alpha val="0"/>
                </a:srgbClr>
              </a:clrTo>
            </a:clrChange>
          </a:blip>
          <a:srcRect l="10555" t="3388" r="8522" b="-1"/>
          <a:stretch/>
        </p:blipFill>
        <p:spPr>
          <a:xfrm>
            <a:off x="8523495" y="4890977"/>
            <a:ext cx="418050" cy="432000"/>
          </a:xfrm>
          <a:prstGeom prst="rect">
            <a:avLst/>
          </a:prstGeom>
        </p:spPr>
      </p:pic>
      <p:pic>
        <p:nvPicPr>
          <p:cNvPr id="4" name="Picture 3"/>
          <p:cNvPicPr>
            <a:picLocks noChangeAspect="1"/>
          </p:cNvPicPr>
          <p:nvPr/>
        </p:nvPicPr>
        <p:blipFill rotWithShape="1">
          <a:blip r:embed="rId8">
            <a:clrChange>
              <a:clrFrom>
                <a:srgbClr val="FFFFFF"/>
              </a:clrFrom>
              <a:clrTo>
                <a:srgbClr val="FFFFFF">
                  <a:alpha val="0"/>
                </a:srgbClr>
              </a:clrTo>
            </a:clrChange>
          </a:blip>
          <a:srcRect b="8408"/>
          <a:stretch/>
        </p:blipFill>
        <p:spPr>
          <a:xfrm>
            <a:off x="8435434" y="3626901"/>
            <a:ext cx="436717" cy="432000"/>
          </a:xfrm>
          <a:prstGeom prst="rect">
            <a:avLst/>
          </a:prstGeom>
        </p:spPr>
      </p:pic>
      <p:pic>
        <p:nvPicPr>
          <p:cNvPr id="12290" name="Picture 2" descr="Resultado de imagem para time vector"/>
          <p:cNvPicPr>
            <a:picLocks noChangeAspect="1" noChangeArrowheads="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b="7435"/>
          <a:stretch/>
        </p:blipFill>
        <p:spPr bwMode="auto">
          <a:xfrm>
            <a:off x="10120846" y="3654629"/>
            <a:ext cx="314050" cy="32400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8588516" y="4080116"/>
            <a:ext cx="1178940" cy="738664"/>
          </a:xfrm>
          <a:prstGeom prst="rect">
            <a:avLst/>
          </a:prstGeom>
          <a:noFill/>
        </p:spPr>
        <p:txBody>
          <a:bodyPr wrap="square" rtlCol="0">
            <a:spAutoFit/>
          </a:bodyPr>
          <a:lstStyle/>
          <a:p>
            <a:pPr marL="182563" indent="-182563">
              <a:buFont typeface="Arial" panose="020B0604020202020204" pitchFamily="34" charset="0"/>
              <a:buChar char="•"/>
            </a:pPr>
            <a:r>
              <a:rPr lang="en-US" sz="1400" dirty="0"/>
              <a:t>Lisboa</a:t>
            </a:r>
          </a:p>
          <a:p>
            <a:pPr marL="182563" indent="-182563">
              <a:buFont typeface="Arial" panose="020B0604020202020204" pitchFamily="34" charset="0"/>
              <a:buChar char="•"/>
            </a:pPr>
            <a:r>
              <a:rPr lang="en-US" sz="1400" dirty="0" err="1"/>
              <a:t>Cascais</a:t>
            </a:r>
            <a:endParaRPr lang="en-US" sz="1400" dirty="0"/>
          </a:p>
          <a:p>
            <a:pPr marL="182563" indent="-182563">
              <a:buFont typeface="Arial" panose="020B0604020202020204" pitchFamily="34" charset="0"/>
              <a:buChar char="•"/>
            </a:pPr>
            <a:r>
              <a:rPr lang="en-US" sz="1400" dirty="0" err="1"/>
              <a:t>Sintra</a:t>
            </a:r>
            <a:endParaRPr lang="en-US" sz="1400" dirty="0"/>
          </a:p>
        </p:txBody>
      </p:sp>
      <p:sp>
        <p:nvSpPr>
          <p:cNvPr id="10" name="TextBox 9"/>
          <p:cNvSpPr txBox="1"/>
          <p:nvPr/>
        </p:nvSpPr>
        <p:spPr>
          <a:xfrm>
            <a:off x="8740738" y="3771144"/>
            <a:ext cx="1219793" cy="369332"/>
          </a:xfrm>
          <a:prstGeom prst="rect">
            <a:avLst/>
          </a:prstGeom>
          <a:noFill/>
        </p:spPr>
        <p:txBody>
          <a:bodyPr wrap="square" rtlCol="0">
            <a:spAutoFit/>
          </a:bodyPr>
          <a:lstStyle/>
          <a:p>
            <a:r>
              <a:rPr lang="en-US" dirty="0"/>
              <a:t>Location</a:t>
            </a:r>
          </a:p>
        </p:txBody>
      </p:sp>
      <p:sp>
        <p:nvSpPr>
          <p:cNvPr id="27" name="TextBox 26"/>
          <p:cNvSpPr txBox="1"/>
          <p:nvPr/>
        </p:nvSpPr>
        <p:spPr>
          <a:xfrm>
            <a:off x="10499713" y="3771144"/>
            <a:ext cx="1219793" cy="369332"/>
          </a:xfrm>
          <a:prstGeom prst="rect">
            <a:avLst/>
          </a:prstGeom>
          <a:noFill/>
        </p:spPr>
        <p:txBody>
          <a:bodyPr wrap="square" rtlCol="0">
            <a:spAutoFit/>
          </a:bodyPr>
          <a:lstStyle/>
          <a:p>
            <a:r>
              <a:rPr lang="en-US" dirty="0"/>
              <a:t>Time</a:t>
            </a:r>
          </a:p>
        </p:txBody>
      </p:sp>
      <p:sp>
        <p:nvSpPr>
          <p:cNvPr id="28" name="TextBox 27"/>
          <p:cNvSpPr txBox="1"/>
          <p:nvPr/>
        </p:nvSpPr>
        <p:spPr>
          <a:xfrm>
            <a:off x="8906424" y="5033254"/>
            <a:ext cx="1219793" cy="369332"/>
          </a:xfrm>
          <a:prstGeom prst="rect">
            <a:avLst/>
          </a:prstGeom>
          <a:noFill/>
        </p:spPr>
        <p:txBody>
          <a:bodyPr wrap="square" rtlCol="0">
            <a:spAutoFit/>
          </a:bodyPr>
          <a:lstStyle/>
          <a:p>
            <a:r>
              <a:rPr lang="en-US" dirty="0"/>
              <a:t>Room type</a:t>
            </a:r>
          </a:p>
        </p:txBody>
      </p:sp>
      <p:sp>
        <p:nvSpPr>
          <p:cNvPr id="30" name="TextBox 29"/>
          <p:cNvSpPr txBox="1"/>
          <p:nvPr/>
        </p:nvSpPr>
        <p:spPr>
          <a:xfrm>
            <a:off x="10528108" y="5014217"/>
            <a:ext cx="1219793" cy="369332"/>
          </a:xfrm>
          <a:prstGeom prst="rect">
            <a:avLst/>
          </a:prstGeom>
          <a:noFill/>
        </p:spPr>
        <p:txBody>
          <a:bodyPr wrap="square" rtlCol="0">
            <a:spAutoFit/>
          </a:bodyPr>
          <a:lstStyle/>
          <a:p>
            <a:r>
              <a:rPr lang="en-US" dirty="0"/>
              <a:t>Rating</a:t>
            </a:r>
          </a:p>
        </p:txBody>
      </p:sp>
      <p:sp>
        <p:nvSpPr>
          <p:cNvPr id="31" name="TextBox 30"/>
          <p:cNvSpPr txBox="1"/>
          <p:nvPr/>
        </p:nvSpPr>
        <p:spPr>
          <a:xfrm>
            <a:off x="10063351" y="4081286"/>
            <a:ext cx="1886074" cy="523220"/>
          </a:xfrm>
          <a:prstGeom prst="rect">
            <a:avLst/>
          </a:prstGeom>
          <a:noFill/>
        </p:spPr>
        <p:txBody>
          <a:bodyPr wrap="square" rtlCol="0">
            <a:spAutoFit/>
          </a:bodyPr>
          <a:lstStyle/>
          <a:p>
            <a:pPr marL="182563" indent="-182563">
              <a:buFont typeface="Arial" panose="020B0604020202020204" pitchFamily="34" charset="0"/>
              <a:buChar char="•"/>
            </a:pPr>
            <a:r>
              <a:rPr lang="en-US" sz="1400" dirty="0"/>
              <a:t>Within an hour</a:t>
            </a:r>
          </a:p>
          <a:p>
            <a:pPr marL="182563" indent="-182563">
              <a:buFont typeface="Arial" panose="020B0604020202020204" pitchFamily="34" charset="0"/>
              <a:buChar char="•"/>
            </a:pPr>
            <a:r>
              <a:rPr lang="en-US" sz="1400" dirty="0"/>
              <a:t>Within a few hours</a:t>
            </a:r>
          </a:p>
        </p:txBody>
      </p:sp>
      <p:sp>
        <p:nvSpPr>
          <p:cNvPr id="32" name="TextBox 31"/>
          <p:cNvSpPr txBox="1"/>
          <p:nvPr/>
        </p:nvSpPr>
        <p:spPr>
          <a:xfrm>
            <a:off x="8487978" y="5331554"/>
            <a:ext cx="1337666" cy="523220"/>
          </a:xfrm>
          <a:prstGeom prst="rect">
            <a:avLst/>
          </a:prstGeom>
          <a:noFill/>
        </p:spPr>
        <p:txBody>
          <a:bodyPr wrap="square" rtlCol="0">
            <a:spAutoFit/>
          </a:bodyPr>
          <a:lstStyle/>
          <a:p>
            <a:pPr marL="182563" indent="-182563">
              <a:buFont typeface="Arial" panose="020B0604020202020204" pitchFamily="34" charset="0"/>
              <a:buChar char="•"/>
            </a:pPr>
            <a:r>
              <a:rPr lang="en-US" sz="1400" dirty="0"/>
              <a:t>Apartment</a:t>
            </a:r>
          </a:p>
          <a:p>
            <a:pPr marL="182563" indent="-182563">
              <a:buFont typeface="Arial" panose="020B0604020202020204" pitchFamily="34" charset="0"/>
              <a:buChar char="•"/>
            </a:pPr>
            <a:r>
              <a:rPr lang="en-US" sz="1400" dirty="0"/>
              <a:t>Private room</a:t>
            </a:r>
          </a:p>
        </p:txBody>
      </p:sp>
      <p:sp>
        <p:nvSpPr>
          <p:cNvPr id="33" name="TextBox 32"/>
          <p:cNvSpPr txBox="1"/>
          <p:nvPr/>
        </p:nvSpPr>
        <p:spPr>
          <a:xfrm>
            <a:off x="10118927" y="5332724"/>
            <a:ext cx="1886074" cy="523220"/>
          </a:xfrm>
          <a:prstGeom prst="rect">
            <a:avLst/>
          </a:prstGeom>
          <a:noFill/>
        </p:spPr>
        <p:txBody>
          <a:bodyPr wrap="square" rtlCol="0">
            <a:spAutoFit/>
          </a:bodyPr>
          <a:lstStyle/>
          <a:p>
            <a:pPr marL="182563" indent="-182563">
              <a:buFont typeface="Arial" panose="020B0604020202020204" pitchFamily="34" charset="0"/>
              <a:buChar char="•"/>
            </a:pPr>
            <a:r>
              <a:rPr lang="en-US" sz="1400" dirty="0"/>
              <a:t>4</a:t>
            </a:r>
          </a:p>
          <a:p>
            <a:pPr marL="182563" indent="-182563">
              <a:buFont typeface="Arial" panose="020B0604020202020204" pitchFamily="34" charset="0"/>
              <a:buChar char="•"/>
            </a:pPr>
            <a:r>
              <a:rPr lang="en-US" sz="1400" dirty="0"/>
              <a:t>5</a:t>
            </a:r>
          </a:p>
        </p:txBody>
      </p:sp>
      <p:sp>
        <p:nvSpPr>
          <p:cNvPr id="34" name="Rectangle 1">
            <a:extLst>
              <a:ext uri="{FF2B5EF4-FFF2-40B4-BE49-F238E27FC236}">
                <a16:creationId xmlns:a16="http://schemas.microsoft.com/office/drawing/2014/main" id="{1E972E34-A136-46AA-9D39-020333000394}"/>
              </a:ext>
            </a:extLst>
          </p:cNvPr>
          <p:cNvSpPr/>
          <p:nvPr/>
        </p:nvSpPr>
        <p:spPr>
          <a:xfrm>
            <a:off x="567013" y="381139"/>
            <a:ext cx="4429033" cy="707886"/>
          </a:xfrm>
          <a:prstGeom prst="rect">
            <a:avLst/>
          </a:prstGeom>
          <a:solidFill>
            <a:schemeClr val="bg1"/>
          </a:solidFill>
        </p:spPr>
        <p:txBody>
          <a:bodyPr wrap="none">
            <a:spAutoFit/>
          </a:bodyPr>
          <a:lstStyle/>
          <a:p>
            <a:r>
              <a:rPr lang="en-US" sz="4000" b="1" dirty="0"/>
              <a:t>Descriptive Analysis</a:t>
            </a:r>
          </a:p>
        </p:txBody>
      </p:sp>
    </p:spTree>
    <p:extLst>
      <p:ext uri="{BB962C8B-B14F-4D97-AF65-F5344CB8AC3E}">
        <p14:creationId xmlns:p14="http://schemas.microsoft.com/office/powerpoint/2010/main" val="644183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B671AAD3-5049-422C-8D14-790D7C420C25}"/>
              </a:ext>
            </a:extLst>
          </p:cNvPr>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436" name="think-cell Slide" r:id="rId4" imgW="663" imgH="664" progId="TCLayout.ActiveDocument.1">
                  <p:embed/>
                </p:oleObj>
              </mc:Choice>
              <mc:Fallback>
                <p:oleObj name="think-cell Slide" r:id="rId4" imgW="663" imgH="664" progId="TCLayout.ActiveDocument.1">
                  <p:embed/>
                  <p:pic>
                    <p:nvPicPr>
                      <p:cNvPr id="14" name="Object 13" hidden="1">
                        <a:extLst>
                          <a:ext uri="{FF2B5EF4-FFF2-40B4-BE49-F238E27FC236}">
                            <a16:creationId xmlns:a16="http://schemas.microsoft.com/office/drawing/2014/main" id="{B671AAD3-5049-422C-8D14-790D7C420C2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5" name="Rectangle 14">
            <a:extLst>
              <a:ext uri="{FF2B5EF4-FFF2-40B4-BE49-F238E27FC236}">
                <a16:creationId xmlns:a16="http://schemas.microsoft.com/office/drawing/2014/main" id="{1EF6DDC2-ACD5-43E4-A063-4A178F0E10D2}"/>
              </a:ext>
            </a:extLst>
          </p:cNvPr>
          <p:cNvSpPr/>
          <p:nvPr/>
        </p:nvSpPr>
        <p:spPr>
          <a:xfrm>
            <a:off x="406880" y="1206932"/>
            <a:ext cx="2698629" cy="3941734"/>
          </a:xfrm>
          <a:prstGeom prst="rect">
            <a:avLst/>
          </a:prstGeom>
          <a:noFill/>
          <a:ln w="19050">
            <a:solidFill>
              <a:srgbClr val="FF5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CF5A12E7-E61F-42DF-8286-1A10ECD9A3FC}"/>
              </a:ext>
            </a:extLst>
          </p:cNvPr>
          <p:cNvSpPr/>
          <p:nvPr/>
        </p:nvSpPr>
        <p:spPr>
          <a:xfrm>
            <a:off x="3253022" y="1206932"/>
            <a:ext cx="2700000" cy="3941734"/>
          </a:xfrm>
          <a:prstGeom prst="rect">
            <a:avLst/>
          </a:prstGeom>
          <a:noFill/>
          <a:ln w="19050">
            <a:solidFill>
              <a:srgbClr val="FF5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35E98432-CEE5-4CBB-869C-B14D717B53CE}"/>
              </a:ext>
            </a:extLst>
          </p:cNvPr>
          <p:cNvSpPr/>
          <p:nvPr/>
        </p:nvSpPr>
        <p:spPr>
          <a:xfrm>
            <a:off x="6100535" y="1206931"/>
            <a:ext cx="2700000" cy="1835033"/>
          </a:xfrm>
          <a:prstGeom prst="rect">
            <a:avLst/>
          </a:prstGeom>
          <a:noFill/>
          <a:ln w="19050">
            <a:solidFill>
              <a:srgbClr val="FF5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Rectangle 17">
            <a:extLst>
              <a:ext uri="{FF2B5EF4-FFF2-40B4-BE49-F238E27FC236}">
                <a16:creationId xmlns:a16="http://schemas.microsoft.com/office/drawing/2014/main" id="{275EB4D6-BC4D-4AE3-8A3D-1D35AE6F916E}"/>
              </a:ext>
            </a:extLst>
          </p:cNvPr>
          <p:cNvSpPr/>
          <p:nvPr/>
        </p:nvSpPr>
        <p:spPr>
          <a:xfrm>
            <a:off x="8948049" y="1206932"/>
            <a:ext cx="2700000" cy="3941734"/>
          </a:xfrm>
          <a:prstGeom prst="rect">
            <a:avLst/>
          </a:prstGeom>
          <a:noFill/>
          <a:ln w="19050">
            <a:solidFill>
              <a:srgbClr val="FF5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20" name="Picture 19">
            <a:extLst>
              <a:ext uri="{FF2B5EF4-FFF2-40B4-BE49-F238E27FC236}">
                <a16:creationId xmlns:a16="http://schemas.microsoft.com/office/drawing/2014/main" id="{3F56C66F-782A-4293-8765-78C0529C2013}"/>
              </a:ext>
            </a:extLst>
          </p:cNvPr>
          <p:cNvPicPr>
            <a:picLocks noChangeAspect="1"/>
          </p:cNvPicPr>
          <p:nvPr/>
        </p:nvPicPr>
        <p:blipFill>
          <a:blip r:embed="rId6"/>
          <a:stretch>
            <a:fillRect/>
          </a:stretch>
        </p:blipFill>
        <p:spPr>
          <a:xfrm>
            <a:off x="243045" y="1082176"/>
            <a:ext cx="499305" cy="615086"/>
          </a:xfrm>
          <a:prstGeom prst="rect">
            <a:avLst/>
          </a:prstGeom>
        </p:spPr>
      </p:pic>
      <p:pic>
        <p:nvPicPr>
          <p:cNvPr id="21" name="Picture 20">
            <a:extLst>
              <a:ext uri="{FF2B5EF4-FFF2-40B4-BE49-F238E27FC236}">
                <a16:creationId xmlns:a16="http://schemas.microsoft.com/office/drawing/2014/main" id="{A65AF02C-4A2A-4E57-B699-2B6F3FD7783C}"/>
              </a:ext>
            </a:extLst>
          </p:cNvPr>
          <p:cNvPicPr>
            <a:picLocks noChangeAspect="1"/>
          </p:cNvPicPr>
          <p:nvPr/>
        </p:nvPicPr>
        <p:blipFill rotWithShape="1">
          <a:blip r:embed="rId7"/>
          <a:srcRect l="10555" t="3388" r="8522" b="-1"/>
          <a:stretch/>
        </p:blipFill>
        <p:spPr>
          <a:xfrm>
            <a:off x="3141082" y="1082176"/>
            <a:ext cx="595224" cy="615086"/>
          </a:xfrm>
          <a:prstGeom prst="rect">
            <a:avLst/>
          </a:prstGeom>
        </p:spPr>
      </p:pic>
      <p:pic>
        <p:nvPicPr>
          <p:cNvPr id="22" name="Picture 21">
            <a:extLst>
              <a:ext uri="{FF2B5EF4-FFF2-40B4-BE49-F238E27FC236}">
                <a16:creationId xmlns:a16="http://schemas.microsoft.com/office/drawing/2014/main" id="{9688CBA9-24C3-4DFA-B366-E627560D4C4B}"/>
              </a:ext>
            </a:extLst>
          </p:cNvPr>
          <p:cNvPicPr>
            <a:picLocks noChangeAspect="1"/>
          </p:cNvPicPr>
          <p:nvPr/>
        </p:nvPicPr>
        <p:blipFill>
          <a:blip r:embed="rId8"/>
          <a:stretch>
            <a:fillRect/>
          </a:stretch>
        </p:blipFill>
        <p:spPr>
          <a:xfrm>
            <a:off x="6016223" y="1082176"/>
            <a:ext cx="651908" cy="512213"/>
          </a:xfrm>
          <a:prstGeom prst="rect">
            <a:avLst/>
          </a:prstGeom>
        </p:spPr>
      </p:pic>
      <p:pic>
        <p:nvPicPr>
          <p:cNvPr id="23" name="Picture 22">
            <a:extLst>
              <a:ext uri="{FF2B5EF4-FFF2-40B4-BE49-F238E27FC236}">
                <a16:creationId xmlns:a16="http://schemas.microsoft.com/office/drawing/2014/main" id="{2D2EAFA5-9A09-4175-ABCB-A2A9F8C246D7}"/>
              </a:ext>
            </a:extLst>
          </p:cNvPr>
          <p:cNvPicPr>
            <a:picLocks noChangeAspect="1"/>
          </p:cNvPicPr>
          <p:nvPr/>
        </p:nvPicPr>
        <p:blipFill>
          <a:blip r:embed="rId9"/>
          <a:stretch>
            <a:fillRect/>
          </a:stretch>
        </p:blipFill>
        <p:spPr>
          <a:xfrm>
            <a:off x="8884847" y="1117538"/>
            <a:ext cx="468245" cy="441488"/>
          </a:xfrm>
          <a:prstGeom prst="rect">
            <a:avLst/>
          </a:prstGeom>
        </p:spPr>
      </p:pic>
      <p:sp>
        <p:nvSpPr>
          <p:cNvPr id="39" name="TextBox 38">
            <a:extLst>
              <a:ext uri="{FF2B5EF4-FFF2-40B4-BE49-F238E27FC236}">
                <a16:creationId xmlns:a16="http://schemas.microsoft.com/office/drawing/2014/main" id="{57E27746-7377-44FE-ACB0-B19DD647094D}"/>
              </a:ext>
            </a:extLst>
          </p:cNvPr>
          <p:cNvSpPr txBox="1"/>
          <p:nvPr/>
        </p:nvSpPr>
        <p:spPr>
          <a:xfrm>
            <a:off x="762201" y="1237552"/>
            <a:ext cx="1871859" cy="276999"/>
          </a:xfrm>
          <a:prstGeom prst="rect">
            <a:avLst/>
          </a:prstGeom>
          <a:noFill/>
        </p:spPr>
        <p:txBody>
          <a:bodyPr wrap="none" rtlCol="0">
            <a:spAutoFit/>
          </a:bodyPr>
          <a:lstStyle/>
          <a:p>
            <a:r>
              <a:rPr lang="pt-PT" sz="1200" b="1" u="sng" dirty="0"/>
              <a:t>LISTING CHARACTERISTICS</a:t>
            </a:r>
          </a:p>
        </p:txBody>
      </p:sp>
      <p:sp>
        <p:nvSpPr>
          <p:cNvPr id="40" name="TextBox 39">
            <a:extLst>
              <a:ext uri="{FF2B5EF4-FFF2-40B4-BE49-F238E27FC236}">
                <a16:creationId xmlns:a16="http://schemas.microsoft.com/office/drawing/2014/main" id="{8EE8EAB7-768C-4D4A-9A6D-38AF17BFBBA0}"/>
              </a:ext>
            </a:extLst>
          </p:cNvPr>
          <p:cNvSpPr txBox="1"/>
          <p:nvPr/>
        </p:nvSpPr>
        <p:spPr>
          <a:xfrm>
            <a:off x="3771879" y="1237552"/>
            <a:ext cx="1826847" cy="276999"/>
          </a:xfrm>
          <a:prstGeom prst="rect">
            <a:avLst/>
          </a:prstGeom>
          <a:noFill/>
        </p:spPr>
        <p:txBody>
          <a:bodyPr wrap="none" rtlCol="0">
            <a:spAutoFit/>
          </a:bodyPr>
          <a:lstStyle/>
          <a:p>
            <a:r>
              <a:rPr lang="pt-PT" sz="1200" b="1" u="sng" dirty="0"/>
              <a:t>HOUSE CHARACTERISTICS</a:t>
            </a:r>
          </a:p>
        </p:txBody>
      </p:sp>
      <p:sp>
        <p:nvSpPr>
          <p:cNvPr id="41" name="TextBox 40">
            <a:extLst>
              <a:ext uri="{FF2B5EF4-FFF2-40B4-BE49-F238E27FC236}">
                <a16:creationId xmlns:a16="http://schemas.microsoft.com/office/drawing/2014/main" id="{5F0243B9-6401-414A-AC8F-F24C3526E247}"/>
              </a:ext>
            </a:extLst>
          </p:cNvPr>
          <p:cNvSpPr txBox="1"/>
          <p:nvPr/>
        </p:nvSpPr>
        <p:spPr>
          <a:xfrm>
            <a:off x="6639272" y="1237552"/>
            <a:ext cx="1725985" cy="276999"/>
          </a:xfrm>
          <a:prstGeom prst="rect">
            <a:avLst/>
          </a:prstGeom>
          <a:noFill/>
        </p:spPr>
        <p:txBody>
          <a:bodyPr wrap="none" rtlCol="0">
            <a:spAutoFit/>
          </a:bodyPr>
          <a:lstStyle/>
          <a:p>
            <a:r>
              <a:rPr lang="pt-PT" sz="1200" b="1" u="sng" dirty="0"/>
              <a:t>HOST CHARACTERISTICS</a:t>
            </a:r>
          </a:p>
        </p:txBody>
      </p:sp>
      <p:sp>
        <p:nvSpPr>
          <p:cNvPr id="42" name="TextBox 41">
            <a:extLst>
              <a:ext uri="{FF2B5EF4-FFF2-40B4-BE49-F238E27FC236}">
                <a16:creationId xmlns:a16="http://schemas.microsoft.com/office/drawing/2014/main" id="{DE4C4F18-33CC-441B-AD94-837547AC0B94}"/>
              </a:ext>
            </a:extLst>
          </p:cNvPr>
          <p:cNvSpPr txBox="1"/>
          <p:nvPr/>
        </p:nvSpPr>
        <p:spPr>
          <a:xfrm>
            <a:off x="9437404" y="1237552"/>
            <a:ext cx="1861279" cy="276999"/>
          </a:xfrm>
          <a:prstGeom prst="rect">
            <a:avLst/>
          </a:prstGeom>
          <a:noFill/>
        </p:spPr>
        <p:txBody>
          <a:bodyPr wrap="none" rtlCol="0">
            <a:spAutoFit/>
          </a:bodyPr>
          <a:lstStyle/>
          <a:p>
            <a:r>
              <a:rPr lang="pt-PT" sz="1200" b="1" u="sng" dirty="0"/>
              <a:t>RATING CHARACTERISTICS</a:t>
            </a:r>
          </a:p>
        </p:txBody>
      </p:sp>
      <p:sp>
        <p:nvSpPr>
          <p:cNvPr id="61" name="Rectangle 60">
            <a:extLst>
              <a:ext uri="{FF2B5EF4-FFF2-40B4-BE49-F238E27FC236}">
                <a16:creationId xmlns:a16="http://schemas.microsoft.com/office/drawing/2014/main" id="{771DE9CC-702E-4803-BA76-A1E782C3A33C}"/>
              </a:ext>
            </a:extLst>
          </p:cNvPr>
          <p:cNvSpPr/>
          <p:nvPr/>
        </p:nvSpPr>
        <p:spPr>
          <a:xfrm>
            <a:off x="6100535" y="3245580"/>
            <a:ext cx="2698629" cy="1903086"/>
          </a:xfrm>
          <a:prstGeom prst="rect">
            <a:avLst/>
          </a:prstGeom>
          <a:noFill/>
          <a:ln w="19050">
            <a:solidFill>
              <a:srgbClr val="FF5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3" name="TextBox 62">
            <a:extLst>
              <a:ext uri="{FF2B5EF4-FFF2-40B4-BE49-F238E27FC236}">
                <a16:creationId xmlns:a16="http://schemas.microsoft.com/office/drawing/2014/main" id="{8F93C3E6-01E3-4FA3-AAAA-61F71F846766}"/>
              </a:ext>
            </a:extLst>
          </p:cNvPr>
          <p:cNvSpPr txBox="1"/>
          <p:nvPr/>
        </p:nvSpPr>
        <p:spPr>
          <a:xfrm>
            <a:off x="6455856" y="3276200"/>
            <a:ext cx="1067921" cy="276999"/>
          </a:xfrm>
          <a:prstGeom prst="rect">
            <a:avLst/>
          </a:prstGeom>
          <a:noFill/>
        </p:spPr>
        <p:txBody>
          <a:bodyPr wrap="none" rtlCol="0">
            <a:spAutoFit/>
          </a:bodyPr>
          <a:lstStyle/>
          <a:p>
            <a:r>
              <a:rPr lang="pt-PT" sz="1200" b="1" u="sng" dirty="0"/>
              <a:t>PERMISSIONS</a:t>
            </a:r>
          </a:p>
        </p:txBody>
      </p:sp>
      <p:sp>
        <p:nvSpPr>
          <p:cNvPr id="71" name="CaixaDeTexto 12">
            <a:extLst>
              <a:ext uri="{FF2B5EF4-FFF2-40B4-BE49-F238E27FC236}">
                <a16:creationId xmlns:a16="http://schemas.microsoft.com/office/drawing/2014/main" id="{FDD9E226-D691-4B27-B90F-558BC3531AE0}"/>
              </a:ext>
            </a:extLst>
          </p:cNvPr>
          <p:cNvSpPr txBox="1"/>
          <p:nvPr/>
        </p:nvSpPr>
        <p:spPr>
          <a:xfrm>
            <a:off x="528196" y="1681107"/>
            <a:ext cx="2385525" cy="2862322"/>
          </a:xfrm>
          <a:prstGeom prst="rect">
            <a:avLst/>
          </a:prstGeom>
          <a:noFill/>
        </p:spPr>
        <p:txBody>
          <a:bodyPr wrap="none" rtlCol="0">
            <a:spAutoFit/>
          </a:bodyPr>
          <a:lstStyle>
            <a:defPPr>
              <a:defRPr lang="en-US"/>
            </a:defPPr>
            <a:lvl1pPr marL="285750" indent="-285750">
              <a:buFont typeface="Arial" panose="020B0604020202020204" pitchFamily="34" charset="0"/>
              <a:buChar char="•"/>
              <a:defRPr sz="1050"/>
            </a:lvl1pPr>
          </a:lstStyle>
          <a:p>
            <a:pPr>
              <a:lnSpc>
                <a:spcPct val="150000"/>
              </a:lnSpc>
            </a:pPr>
            <a:r>
              <a:rPr lang="pt-PT" sz="1200" dirty="0" err="1"/>
              <a:t>Suitable</a:t>
            </a:r>
            <a:r>
              <a:rPr lang="pt-PT" sz="1200" dirty="0"/>
              <a:t> for Business Travel?</a:t>
            </a:r>
          </a:p>
          <a:p>
            <a:pPr>
              <a:lnSpc>
                <a:spcPct val="150000"/>
              </a:lnSpc>
            </a:pPr>
            <a:r>
              <a:rPr lang="pt-PT" sz="1200" dirty="0" err="1"/>
              <a:t>Possibility</a:t>
            </a:r>
            <a:r>
              <a:rPr lang="pt-PT" sz="1200" dirty="0"/>
              <a:t> for </a:t>
            </a:r>
            <a:r>
              <a:rPr lang="pt-PT" sz="1200" dirty="0" err="1"/>
              <a:t>Instant</a:t>
            </a:r>
            <a:r>
              <a:rPr lang="pt-PT" sz="1200" dirty="0"/>
              <a:t> </a:t>
            </a:r>
            <a:r>
              <a:rPr lang="pt-PT" sz="1200" dirty="0" err="1"/>
              <a:t>Booking</a:t>
            </a:r>
            <a:r>
              <a:rPr lang="pt-PT" sz="1200" dirty="0"/>
              <a:t>?</a:t>
            </a:r>
            <a:endParaRPr lang="en-US" sz="1200" dirty="0"/>
          </a:p>
          <a:p>
            <a:pPr>
              <a:lnSpc>
                <a:spcPct val="150000"/>
              </a:lnSpc>
            </a:pPr>
            <a:r>
              <a:rPr lang="pt-PT" sz="1200" dirty="0" err="1"/>
              <a:t>Months</a:t>
            </a:r>
            <a:r>
              <a:rPr lang="pt-PT" sz="1200" dirty="0"/>
              <a:t> </a:t>
            </a:r>
            <a:r>
              <a:rPr lang="pt-PT" sz="1200" dirty="0" err="1"/>
              <a:t>since</a:t>
            </a:r>
            <a:r>
              <a:rPr lang="pt-PT" sz="1200" dirty="0"/>
              <a:t> </a:t>
            </a:r>
            <a:r>
              <a:rPr lang="pt-PT" sz="1200" dirty="0" err="1"/>
              <a:t>creation</a:t>
            </a:r>
            <a:endParaRPr lang="en-US" sz="1200" dirty="0"/>
          </a:p>
          <a:p>
            <a:pPr>
              <a:lnSpc>
                <a:spcPct val="150000"/>
              </a:lnSpc>
            </a:pPr>
            <a:r>
              <a:rPr lang="pt-PT" sz="1200" dirty="0" err="1"/>
              <a:t>Fully</a:t>
            </a:r>
            <a:r>
              <a:rPr lang="pt-PT" sz="1200" dirty="0"/>
              <a:t> </a:t>
            </a:r>
            <a:r>
              <a:rPr lang="pt-PT" sz="1200" dirty="0" err="1"/>
              <a:t>Refundable</a:t>
            </a:r>
            <a:r>
              <a:rPr lang="pt-PT" sz="1200" dirty="0"/>
              <a:t>?</a:t>
            </a:r>
            <a:endParaRPr lang="en-US" sz="1200" dirty="0"/>
          </a:p>
          <a:p>
            <a:pPr>
              <a:lnSpc>
                <a:spcPct val="150000"/>
              </a:lnSpc>
            </a:pPr>
            <a:r>
              <a:rPr lang="pt-PT" sz="1200" dirty="0"/>
              <a:t># </a:t>
            </a:r>
            <a:r>
              <a:rPr lang="pt-PT" sz="1200" dirty="0" err="1"/>
              <a:t>Reviews</a:t>
            </a:r>
            <a:endParaRPr lang="en-US" sz="1200" dirty="0"/>
          </a:p>
          <a:p>
            <a:pPr>
              <a:lnSpc>
                <a:spcPct val="150000"/>
              </a:lnSpc>
            </a:pPr>
            <a:r>
              <a:rPr lang="pt-PT" sz="1200" dirty="0" err="1"/>
              <a:t>Days</a:t>
            </a:r>
            <a:r>
              <a:rPr lang="pt-PT" sz="1200" dirty="0"/>
              <a:t> </a:t>
            </a:r>
            <a:r>
              <a:rPr lang="pt-PT" sz="1200" dirty="0" err="1"/>
              <a:t>since</a:t>
            </a:r>
            <a:r>
              <a:rPr lang="pt-PT" sz="1200" dirty="0"/>
              <a:t> </a:t>
            </a:r>
            <a:r>
              <a:rPr lang="pt-PT" sz="1200" dirty="0" err="1"/>
              <a:t>last</a:t>
            </a:r>
            <a:r>
              <a:rPr lang="pt-PT" sz="1200" dirty="0"/>
              <a:t> </a:t>
            </a:r>
            <a:r>
              <a:rPr lang="pt-PT" sz="1200" dirty="0" err="1"/>
              <a:t>uptade</a:t>
            </a:r>
            <a:endParaRPr lang="en-US" sz="1200" dirty="0"/>
          </a:p>
          <a:p>
            <a:pPr>
              <a:lnSpc>
                <a:spcPct val="150000"/>
              </a:lnSpc>
            </a:pPr>
            <a:r>
              <a:rPr lang="pt-PT" sz="1200" dirty="0" err="1"/>
              <a:t>Service</a:t>
            </a:r>
            <a:r>
              <a:rPr lang="pt-PT" sz="1200" dirty="0"/>
              <a:t> </a:t>
            </a:r>
            <a:r>
              <a:rPr lang="pt-PT" sz="1200" dirty="0" err="1"/>
              <a:t>Fee</a:t>
            </a:r>
            <a:endParaRPr lang="en-US" sz="1200" dirty="0"/>
          </a:p>
          <a:p>
            <a:pPr>
              <a:lnSpc>
                <a:spcPct val="150000"/>
              </a:lnSpc>
            </a:pPr>
            <a:r>
              <a:rPr lang="pt-PT" sz="1200" dirty="0" err="1"/>
              <a:t>Monthly</a:t>
            </a:r>
            <a:r>
              <a:rPr lang="pt-PT" sz="1200" dirty="0"/>
              <a:t> Price </a:t>
            </a:r>
            <a:r>
              <a:rPr lang="pt-PT" sz="1200" dirty="0" err="1"/>
              <a:t>Factor</a:t>
            </a:r>
            <a:endParaRPr lang="pt-PT" sz="1200" dirty="0"/>
          </a:p>
          <a:p>
            <a:pPr>
              <a:lnSpc>
                <a:spcPct val="150000"/>
              </a:lnSpc>
            </a:pPr>
            <a:r>
              <a:rPr lang="pt-PT" sz="1200" dirty="0"/>
              <a:t># </a:t>
            </a:r>
            <a:r>
              <a:rPr lang="pt-PT" sz="1200" dirty="0" err="1"/>
              <a:t>Pictures</a:t>
            </a:r>
            <a:endParaRPr lang="en-US" sz="1200" dirty="0"/>
          </a:p>
          <a:p>
            <a:pPr>
              <a:lnSpc>
                <a:spcPct val="150000"/>
              </a:lnSpc>
            </a:pPr>
            <a:endParaRPr lang="en-US" sz="1200" dirty="0"/>
          </a:p>
        </p:txBody>
      </p:sp>
      <p:sp>
        <p:nvSpPr>
          <p:cNvPr id="72" name="CaixaDeTexto 12">
            <a:extLst>
              <a:ext uri="{FF2B5EF4-FFF2-40B4-BE49-F238E27FC236}">
                <a16:creationId xmlns:a16="http://schemas.microsoft.com/office/drawing/2014/main" id="{9F11B1BF-023E-4144-BF5F-81BC0243305E}"/>
              </a:ext>
            </a:extLst>
          </p:cNvPr>
          <p:cNvSpPr txBox="1"/>
          <p:nvPr/>
        </p:nvSpPr>
        <p:spPr>
          <a:xfrm>
            <a:off x="9118969" y="1672401"/>
            <a:ext cx="1894173" cy="1754326"/>
          </a:xfrm>
          <a:prstGeom prst="rect">
            <a:avLst/>
          </a:prstGeom>
          <a:noFill/>
        </p:spPr>
        <p:txBody>
          <a:bodyPr wrap="none" rtlCol="0">
            <a:spAutoFit/>
          </a:bodyPr>
          <a:lstStyle>
            <a:defPPr>
              <a:defRPr lang="en-US"/>
            </a:defPPr>
            <a:lvl1pPr marL="285750" indent="-285750">
              <a:buFont typeface="Arial" panose="020B0604020202020204" pitchFamily="34" charset="0"/>
              <a:buChar char="•"/>
              <a:defRPr sz="1050"/>
            </a:lvl1pPr>
          </a:lstStyle>
          <a:p>
            <a:pPr>
              <a:lnSpc>
                <a:spcPct val="150000"/>
              </a:lnSpc>
            </a:pPr>
            <a:r>
              <a:rPr lang="pt-PT" sz="1200" dirty="0" err="1"/>
              <a:t>Location</a:t>
            </a:r>
            <a:r>
              <a:rPr lang="pt-PT" sz="1200" dirty="0"/>
              <a:t> Rating</a:t>
            </a:r>
          </a:p>
          <a:p>
            <a:pPr>
              <a:lnSpc>
                <a:spcPct val="150000"/>
              </a:lnSpc>
            </a:pPr>
            <a:r>
              <a:rPr lang="pt-PT" sz="1200" dirty="0"/>
              <a:t>Rating</a:t>
            </a:r>
            <a:endParaRPr lang="en-US" sz="1200" dirty="0"/>
          </a:p>
          <a:p>
            <a:pPr>
              <a:lnSpc>
                <a:spcPct val="150000"/>
              </a:lnSpc>
            </a:pPr>
            <a:r>
              <a:rPr lang="pt-PT" sz="1200" dirty="0" err="1"/>
              <a:t>Accuracy</a:t>
            </a:r>
            <a:r>
              <a:rPr lang="pt-PT" sz="1200" dirty="0"/>
              <a:t> Rating</a:t>
            </a:r>
            <a:endParaRPr lang="en-US" sz="1200" dirty="0"/>
          </a:p>
          <a:p>
            <a:pPr>
              <a:lnSpc>
                <a:spcPct val="150000"/>
              </a:lnSpc>
            </a:pPr>
            <a:r>
              <a:rPr lang="pt-PT" sz="1200" dirty="0"/>
              <a:t>Check-in Rating</a:t>
            </a:r>
            <a:endParaRPr lang="en-US" sz="1200" dirty="0"/>
          </a:p>
          <a:p>
            <a:pPr>
              <a:lnSpc>
                <a:spcPct val="150000"/>
              </a:lnSpc>
            </a:pPr>
            <a:r>
              <a:rPr lang="pt-PT" sz="1200" dirty="0" err="1"/>
              <a:t>Communication</a:t>
            </a:r>
            <a:r>
              <a:rPr lang="pt-PT" sz="1200" dirty="0"/>
              <a:t> Rating</a:t>
            </a:r>
            <a:endParaRPr lang="en-US" sz="1200" dirty="0"/>
          </a:p>
          <a:p>
            <a:pPr>
              <a:lnSpc>
                <a:spcPct val="150000"/>
              </a:lnSpc>
            </a:pPr>
            <a:r>
              <a:rPr lang="pt-PT" sz="1200" dirty="0" err="1"/>
              <a:t>Cleanliness</a:t>
            </a:r>
            <a:r>
              <a:rPr lang="pt-PT" sz="1200" dirty="0"/>
              <a:t> Rating</a:t>
            </a:r>
            <a:endParaRPr lang="en-US" sz="1200" dirty="0"/>
          </a:p>
        </p:txBody>
      </p:sp>
      <p:sp>
        <p:nvSpPr>
          <p:cNvPr id="73" name="CaixaDeTexto 12">
            <a:extLst>
              <a:ext uri="{FF2B5EF4-FFF2-40B4-BE49-F238E27FC236}">
                <a16:creationId xmlns:a16="http://schemas.microsoft.com/office/drawing/2014/main" id="{57116076-DD53-4E76-A455-2F2076F09C94}"/>
              </a:ext>
            </a:extLst>
          </p:cNvPr>
          <p:cNvSpPr txBox="1"/>
          <p:nvPr/>
        </p:nvSpPr>
        <p:spPr>
          <a:xfrm>
            <a:off x="3363939" y="1672742"/>
            <a:ext cx="2064861" cy="2862322"/>
          </a:xfrm>
          <a:prstGeom prst="rect">
            <a:avLst/>
          </a:prstGeom>
          <a:noFill/>
        </p:spPr>
        <p:txBody>
          <a:bodyPr wrap="none" rtlCol="0">
            <a:spAutoFit/>
          </a:bodyPr>
          <a:lstStyle>
            <a:defPPr>
              <a:defRPr lang="en-US"/>
            </a:defPPr>
            <a:lvl1pPr marL="285750" indent="-285750">
              <a:buFont typeface="Arial" panose="020B0604020202020204" pitchFamily="34" charset="0"/>
              <a:buChar char="•"/>
              <a:defRPr sz="1050"/>
            </a:lvl1pPr>
          </a:lstStyle>
          <a:p>
            <a:pPr>
              <a:lnSpc>
                <a:spcPct val="150000"/>
              </a:lnSpc>
            </a:pPr>
            <a:r>
              <a:rPr lang="pt-PT" sz="1200" dirty="0"/>
              <a:t># </a:t>
            </a:r>
            <a:r>
              <a:rPr lang="pt-PT" sz="1200" dirty="0" err="1"/>
              <a:t>Bathrooms</a:t>
            </a:r>
            <a:endParaRPr lang="pt-PT" sz="1200" dirty="0"/>
          </a:p>
          <a:p>
            <a:pPr>
              <a:lnSpc>
                <a:spcPct val="150000"/>
              </a:lnSpc>
            </a:pPr>
            <a:r>
              <a:rPr lang="pt-PT" sz="1200" dirty="0"/>
              <a:t># </a:t>
            </a:r>
            <a:r>
              <a:rPr lang="pt-PT" sz="1200" dirty="0" err="1"/>
              <a:t>Bedrooms</a:t>
            </a:r>
            <a:endParaRPr lang="pt-PT" sz="1200" dirty="0"/>
          </a:p>
          <a:p>
            <a:pPr>
              <a:lnSpc>
                <a:spcPct val="150000"/>
              </a:lnSpc>
            </a:pPr>
            <a:r>
              <a:rPr lang="pt-PT" sz="1200" dirty="0"/>
              <a:t># </a:t>
            </a:r>
            <a:r>
              <a:rPr lang="pt-PT" sz="1200" dirty="0" err="1"/>
              <a:t>Beds</a:t>
            </a:r>
            <a:endParaRPr lang="en-US" sz="1200" dirty="0"/>
          </a:p>
          <a:p>
            <a:pPr>
              <a:lnSpc>
                <a:spcPct val="150000"/>
              </a:lnSpc>
            </a:pPr>
            <a:r>
              <a:rPr lang="pt-PT" sz="1200" dirty="0" err="1"/>
              <a:t>Person</a:t>
            </a:r>
            <a:r>
              <a:rPr lang="pt-PT" sz="1200" dirty="0"/>
              <a:t> </a:t>
            </a:r>
            <a:r>
              <a:rPr lang="pt-PT" sz="1200" dirty="0" err="1"/>
              <a:t>Capacity</a:t>
            </a:r>
            <a:endParaRPr lang="en-US" sz="1200" dirty="0"/>
          </a:p>
          <a:p>
            <a:pPr>
              <a:lnSpc>
                <a:spcPct val="150000"/>
              </a:lnSpc>
            </a:pPr>
            <a:r>
              <a:rPr lang="pt-PT" sz="1200" dirty="0"/>
              <a:t>Room </a:t>
            </a:r>
            <a:r>
              <a:rPr lang="pt-PT" sz="1200" dirty="0" err="1"/>
              <a:t>Type</a:t>
            </a:r>
            <a:endParaRPr lang="en-US" sz="1200" dirty="0"/>
          </a:p>
          <a:p>
            <a:pPr>
              <a:lnSpc>
                <a:spcPct val="150000"/>
              </a:lnSpc>
            </a:pPr>
            <a:r>
              <a:rPr lang="pt-PT" sz="1200" dirty="0" err="1"/>
              <a:t>Distance</a:t>
            </a:r>
            <a:r>
              <a:rPr lang="pt-PT" sz="1200" dirty="0"/>
              <a:t> to Lisbon </a:t>
            </a:r>
            <a:r>
              <a:rPr lang="pt-PT" sz="1200" dirty="0" err="1"/>
              <a:t>Center</a:t>
            </a:r>
            <a:endParaRPr lang="en-US" sz="1200" dirty="0"/>
          </a:p>
          <a:p>
            <a:pPr>
              <a:lnSpc>
                <a:spcPct val="150000"/>
              </a:lnSpc>
            </a:pPr>
            <a:r>
              <a:rPr lang="pt-PT" sz="1200" dirty="0"/>
              <a:t># </a:t>
            </a:r>
            <a:r>
              <a:rPr lang="pt-PT" sz="1200" dirty="0" err="1"/>
              <a:t>Amenities</a:t>
            </a:r>
            <a:endParaRPr lang="en-US" sz="1200" dirty="0"/>
          </a:p>
          <a:p>
            <a:pPr>
              <a:lnSpc>
                <a:spcPct val="150000"/>
              </a:lnSpc>
            </a:pPr>
            <a:r>
              <a:rPr lang="pt-PT" sz="1200" dirty="0"/>
              <a:t>Is </a:t>
            </a:r>
            <a:r>
              <a:rPr lang="pt-PT" sz="1200" dirty="0" err="1"/>
              <a:t>it</a:t>
            </a:r>
            <a:r>
              <a:rPr lang="pt-PT" sz="1200" dirty="0"/>
              <a:t> a Hotel?</a:t>
            </a:r>
          </a:p>
          <a:p>
            <a:pPr>
              <a:lnSpc>
                <a:spcPct val="150000"/>
              </a:lnSpc>
            </a:pPr>
            <a:r>
              <a:rPr lang="pt-PT" sz="1200" dirty="0" err="1"/>
              <a:t>Location</a:t>
            </a:r>
            <a:endParaRPr lang="en-US" sz="1200" dirty="0"/>
          </a:p>
          <a:p>
            <a:pPr>
              <a:lnSpc>
                <a:spcPct val="150000"/>
              </a:lnSpc>
            </a:pPr>
            <a:endParaRPr lang="en-US" sz="1200" dirty="0"/>
          </a:p>
        </p:txBody>
      </p:sp>
      <p:sp>
        <p:nvSpPr>
          <p:cNvPr id="74" name="CaixaDeTexto 12">
            <a:extLst>
              <a:ext uri="{FF2B5EF4-FFF2-40B4-BE49-F238E27FC236}">
                <a16:creationId xmlns:a16="http://schemas.microsoft.com/office/drawing/2014/main" id="{F51C12E9-1696-4F4D-8B72-75AF057C7964}"/>
              </a:ext>
            </a:extLst>
          </p:cNvPr>
          <p:cNvSpPr txBox="1"/>
          <p:nvPr/>
        </p:nvSpPr>
        <p:spPr>
          <a:xfrm>
            <a:off x="6269008" y="1587915"/>
            <a:ext cx="1435971" cy="1200329"/>
          </a:xfrm>
          <a:prstGeom prst="rect">
            <a:avLst/>
          </a:prstGeom>
          <a:noFill/>
        </p:spPr>
        <p:txBody>
          <a:bodyPr wrap="none" rtlCol="0">
            <a:spAutoFit/>
          </a:bodyPr>
          <a:lstStyle>
            <a:defPPr>
              <a:defRPr lang="en-US"/>
            </a:defPPr>
            <a:lvl1pPr marL="285750" indent="-285750">
              <a:buFont typeface="Arial" panose="020B0604020202020204" pitchFamily="34" charset="0"/>
              <a:buChar char="•"/>
              <a:defRPr sz="1050"/>
            </a:lvl1pPr>
          </a:lstStyle>
          <a:p>
            <a:pPr>
              <a:lnSpc>
                <a:spcPct val="150000"/>
              </a:lnSpc>
            </a:pPr>
            <a:r>
              <a:rPr lang="pt-PT" sz="1200" dirty="0" err="1"/>
              <a:t>Super</a:t>
            </a:r>
            <a:r>
              <a:rPr lang="pt-PT" sz="1200" dirty="0"/>
              <a:t> </a:t>
            </a:r>
            <a:r>
              <a:rPr lang="pt-PT" sz="1200" dirty="0" err="1"/>
              <a:t>Host</a:t>
            </a:r>
            <a:r>
              <a:rPr lang="pt-PT" sz="1200" dirty="0"/>
              <a:t>?</a:t>
            </a:r>
          </a:p>
          <a:p>
            <a:pPr>
              <a:lnSpc>
                <a:spcPct val="150000"/>
              </a:lnSpc>
            </a:pPr>
            <a:r>
              <a:rPr lang="pt-PT" sz="1200" dirty="0" err="1"/>
              <a:t>Verified</a:t>
            </a:r>
            <a:r>
              <a:rPr lang="pt-PT" sz="1200" dirty="0"/>
              <a:t> </a:t>
            </a:r>
            <a:r>
              <a:rPr lang="pt-PT" sz="1200" dirty="0" err="1"/>
              <a:t>Host</a:t>
            </a:r>
            <a:r>
              <a:rPr lang="pt-PT" sz="1200" dirty="0"/>
              <a:t>?</a:t>
            </a:r>
            <a:endParaRPr lang="en-US" sz="1200" dirty="0"/>
          </a:p>
          <a:p>
            <a:pPr>
              <a:lnSpc>
                <a:spcPct val="150000"/>
              </a:lnSpc>
            </a:pPr>
            <a:r>
              <a:rPr lang="pt-PT" sz="1200" dirty="0"/>
              <a:t># </a:t>
            </a:r>
            <a:r>
              <a:rPr lang="pt-PT" sz="1200" dirty="0" err="1"/>
              <a:t>Languages</a:t>
            </a:r>
            <a:endParaRPr lang="pt-PT" sz="1200" dirty="0"/>
          </a:p>
          <a:p>
            <a:pPr>
              <a:lnSpc>
                <a:spcPct val="150000"/>
              </a:lnSpc>
            </a:pPr>
            <a:r>
              <a:rPr lang="pt-PT" sz="1200" dirty="0"/>
              <a:t>Response Time</a:t>
            </a:r>
            <a:endParaRPr lang="en-US" sz="1200" dirty="0"/>
          </a:p>
        </p:txBody>
      </p:sp>
      <p:sp>
        <p:nvSpPr>
          <p:cNvPr id="75" name="CaixaDeTexto 8">
            <a:extLst>
              <a:ext uri="{FF2B5EF4-FFF2-40B4-BE49-F238E27FC236}">
                <a16:creationId xmlns:a16="http://schemas.microsoft.com/office/drawing/2014/main" id="{679CAF5F-17CB-4CF2-9B5E-48B401D47168}"/>
              </a:ext>
            </a:extLst>
          </p:cNvPr>
          <p:cNvSpPr txBox="1"/>
          <p:nvPr/>
        </p:nvSpPr>
        <p:spPr>
          <a:xfrm>
            <a:off x="6342307" y="3610407"/>
            <a:ext cx="1007007" cy="1477328"/>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pt-PT" sz="1200" dirty="0" err="1"/>
              <a:t>Children</a:t>
            </a:r>
            <a:endParaRPr lang="pt-PT" sz="1200" dirty="0"/>
          </a:p>
          <a:p>
            <a:pPr marL="285750" indent="-285750">
              <a:lnSpc>
                <a:spcPct val="150000"/>
              </a:lnSpc>
              <a:buFont typeface="Arial" panose="020B0604020202020204" pitchFamily="34" charset="0"/>
              <a:buChar char="•"/>
            </a:pPr>
            <a:r>
              <a:rPr lang="pt-PT" sz="1200" dirty="0" err="1"/>
              <a:t>Events</a:t>
            </a:r>
            <a:endParaRPr lang="en-US" sz="1200" dirty="0"/>
          </a:p>
          <a:p>
            <a:pPr marL="285750" indent="-285750">
              <a:lnSpc>
                <a:spcPct val="150000"/>
              </a:lnSpc>
              <a:buFont typeface="Arial" panose="020B0604020202020204" pitchFamily="34" charset="0"/>
              <a:buChar char="•"/>
            </a:pPr>
            <a:r>
              <a:rPr lang="pt-PT" sz="1200" dirty="0" err="1"/>
              <a:t>Pets</a:t>
            </a:r>
            <a:endParaRPr lang="en-US" sz="1200" dirty="0"/>
          </a:p>
          <a:p>
            <a:pPr marL="285750" indent="-285750">
              <a:lnSpc>
                <a:spcPct val="150000"/>
              </a:lnSpc>
              <a:buFont typeface="Arial" panose="020B0604020202020204" pitchFamily="34" charset="0"/>
              <a:buChar char="•"/>
            </a:pPr>
            <a:r>
              <a:rPr lang="pt-PT" sz="1200" dirty="0"/>
              <a:t>Smoking</a:t>
            </a:r>
            <a:endParaRPr lang="en-US" sz="1200" dirty="0"/>
          </a:p>
          <a:p>
            <a:pPr marL="285750" indent="-285750">
              <a:lnSpc>
                <a:spcPct val="150000"/>
              </a:lnSpc>
              <a:buFont typeface="Arial" panose="020B0604020202020204" pitchFamily="34" charset="0"/>
              <a:buChar char="•"/>
            </a:pPr>
            <a:r>
              <a:rPr lang="pt-PT" sz="1200" dirty="0" err="1"/>
              <a:t>Infants</a:t>
            </a:r>
            <a:endParaRPr lang="en-US" sz="1200" dirty="0"/>
          </a:p>
        </p:txBody>
      </p:sp>
      <p:pic>
        <p:nvPicPr>
          <p:cNvPr id="77" name="Picture 76">
            <a:extLst>
              <a:ext uri="{FF2B5EF4-FFF2-40B4-BE49-F238E27FC236}">
                <a16:creationId xmlns:a16="http://schemas.microsoft.com/office/drawing/2014/main" id="{3CFDF573-E206-4B1B-BE85-485020491B51}"/>
              </a:ext>
            </a:extLst>
          </p:cNvPr>
          <p:cNvPicPr>
            <a:picLocks noChangeAspect="1"/>
          </p:cNvPicPr>
          <p:nvPr/>
        </p:nvPicPr>
        <p:blipFill>
          <a:blip r:embed="rId10"/>
          <a:stretch>
            <a:fillRect/>
          </a:stretch>
        </p:blipFill>
        <p:spPr>
          <a:xfrm>
            <a:off x="5973961" y="3114352"/>
            <a:ext cx="533400" cy="514350"/>
          </a:xfrm>
          <a:prstGeom prst="rect">
            <a:avLst/>
          </a:prstGeom>
        </p:spPr>
      </p:pic>
      <p:sp>
        <p:nvSpPr>
          <p:cNvPr id="24" name="Rectangle 23"/>
          <p:cNvSpPr/>
          <p:nvPr/>
        </p:nvSpPr>
        <p:spPr>
          <a:xfrm>
            <a:off x="567013" y="381139"/>
            <a:ext cx="3842334" cy="707886"/>
          </a:xfrm>
          <a:prstGeom prst="rect">
            <a:avLst/>
          </a:prstGeom>
          <a:solidFill>
            <a:schemeClr val="bg1"/>
          </a:solidFill>
        </p:spPr>
        <p:txBody>
          <a:bodyPr wrap="none">
            <a:spAutoFit/>
          </a:bodyPr>
          <a:lstStyle/>
          <a:p>
            <a:r>
              <a:rPr lang="en-US" sz="4000" b="1" dirty="0"/>
              <a:t>Feature selection</a:t>
            </a:r>
          </a:p>
        </p:txBody>
      </p:sp>
    </p:spTree>
    <p:extLst>
      <p:ext uri="{BB962C8B-B14F-4D97-AF65-F5344CB8AC3E}">
        <p14:creationId xmlns:p14="http://schemas.microsoft.com/office/powerpoint/2010/main" val="168548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1EF6DDC2-ACD5-43E4-A063-4A178F0E10D2}"/>
              </a:ext>
            </a:extLst>
          </p:cNvPr>
          <p:cNvSpPr/>
          <p:nvPr/>
        </p:nvSpPr>
        <p:spPr>
          <a:xfrm>
            <a:off x="406880" y="1206932"/>
            <a:ext cx="2698629" cy="3941734"/>
          </a:xfrm>
          <a:prstGeom prst="rect">
            <a:avLst/>
          </a:prstGeom>
          <a:noFill/>
          <a:ln w="19050">
            <a:solidFill>
              <a:srgbClr val="FF5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7" name="Rectangle 26">
            <a:extLst>
              <a:ext uri="{FF2B5EF4-FFF2-40B4-BE49-F238E27FC236}">
                <a16:creationId xmlns:a16="http://schemas.microsoft.com/office/drawing/2014/main" id="{CF5A12E7-E61F-42DF-8286-1A10ECD9A3FC}"/>
              </a:ext>
            </a:extLst>
          </p:cNvPr>
          <p:cNvSpPr/>
          <p:nvPr/>
        </p:nvSpPr>
        <p:spPr>
          <a:xfrm>
            <a:off x="3253022" y="1206932"/>
            <a:ext cx="2700000" cy="3941734"/>
          </a:xfrm>
          <a:prstGeom prst="rect">
            <a:avLst/>
          </a:prstGeom>
          <a:noFill/>
          <a:ln w="19050">
            <a:solidFill>
              <a:srgbClr val="FF5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Rectangle 27">
            <a:extLst>
              <a:ext uri="{FF2B5EF4-FFF2-40B4-BE49-F238E27FC236}">
                <a16:creationId xmlns:a16="http://schemas.microsoft.com/office/drawing/2014/main" id="{275EB4D6-BC4D-4AE3-8A3D-1D35AE6F916E}"/>
              </a:ext>
            </a:extLst>
          </p:cNvPr>
          <p:cNvSpPr/>
          <p:nvPr/>
        </p:nvSpPr>
        <p:spPr>
          <a:xfrm>
            <a:off x="8948049" y="1206932"/>
            <a:ext cx="2700000" cy="3941734"/>
          </a:xfrm>
          <a:prstGeom prst="rect">
            <a:avLst/>
          </a:prstGeom>
          <a:noFill/>
          <a:ln w="19050">
            <a:solidFill>
              <a:srgbClr val="FF5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9" name="Rectangle 28">
            <a:extLst>
              <a:ext uri="{FF2B5EF4-FFF2-40B4-BE49-F238E27FC236}">
                <a16:creationId xmlns:a16="http://schemas.microsoft.com/office/drawing/2014/main" id="{771DE9CC-702E-4803-BA76-A1E782C3A33C}"/>
              </a:ext>
            </a:extLst>
          </p:cNvPr>
          <p:cNvSpPr/>
          <p:nvPr/>
        </p:nvSpPr>
        <p:spPr>
          <a:xfrm>
            <a:off x="6100535" y="3245580"/>
            <a:ext cx="2698629" cy="1903086"/>
          </a:xfrm>
          <a:prstGeom prst="rect">
            <a:avLst/>
          </a:prstGeom>
          <a:noFill/>
          <a:ln w="19050">
            <a:solidFill>
              <a:srgbClr val="FF5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aphicFrame>
        <p:nvGraphicFramePr>
          <p:cNvPr id="14" name="Object 13" hidden="1">
            <a:extLst>
              <a:ext uri="{FF2B5EF4-FFF2-40B4-BE49-F238E27FC236}">
                <a16:creationId xmlns:a16="http://schemas.microsoft.com/office/drawing/2014/main" id="{B671AAD3-5049-422C-8D14-790D7C420C25}"/>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460" name="think-cell Slide" r:id="rId4" imgW="663" imgH="664" progId="TCLayout.ActiveDocument.1">
                  <p:embed/>
                </p:oleObj>
              </mc:Choice>
              <mc:Fallback>
                <p:oleObj name="think-cell Slide" r:id="rId4" imgW="663" imgH="664" progId="TCLayout.ActiveDocument.1">
                  <p:embed/>
                  <p:pic>
                    <p:nvPicPr>
                      <p:cNvPr id="14" name="Object 13" hidden="1">
                        <a:extLst>
                          <a:ext uri="{FF2B5EF4-FFF2-40B4-BE49-F238E27FC236}">
                            <a16:creationId xmlns:a16="http://schemas.microsoft.com/office/drawing/2014/main" id="{B671AAD3-5049-422C-8D14-790D7C420C2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7" name="Rectangle 16">
            <a:extLst>
              <a:ext uri="{FF2B5EF4-FFF2-40B4-BE49-F238E27FC236}">
                <a16:creationId xmlns:a16="http://schemas.microsoft.com/office/drawing/2014/main" id="{35E98432-CEE5-4CBB-869C-B14D717B53CE}"/>
              </a:ext>
            </a:extLst>
          </p:cNvPr>
          <p:cNvSpPr/>
          <p:nvPr/>
        </p:nvSpPr>
        <p:spPr>
          <a:xfrm>
            <a:off x="6100535" y="1206931"/>
            <a:ext cx="2700000" cy="1835033"/>
          </a:xfrm>
          <a:prstGeom prst="rect">
            <a:avLst/>
          </a:prstGeom>
          <a:noFill/>
          <a:ln w="19050">
            <a:solidFill>
              <a:srgbClr val="FF5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20" name="Picture 19">
            <a:extLst>
              <a:ext uri="{FF2B5EF4-FFF2-40B4-BE49-F238E27FC236}">
                <a16:creationId xmlns:a16="http://schemas.microsoft.com/office/drawing/2014/main" id="{3F56C66F-782A-4293-8765-78C0529C2013}"/>
              </a:ext>
            </a:extLst>
          </p:cNvPr>
          <p:cNvPicPr>
            <a:picLocks noChangeAspect="1"/>
          </p:cNvPicPr>
          <p:nvPr/>
        </p:nvPicPr>
        <p:blipFill>
          <a:blip r:embed="rId6"/>
          <a:stretch>
            <a:fillRect/>
          </a:stretch>
        </p:blipFill>
        <p:spPr>
          <a:xfrm>
            <a:off x="243045" y="1082176"/>
            <a:ext cx="499305" cy="615086"/>
          </a:xfrm>
          <a:prstGeom prst="rect">
            <a:avLst/>
          </a:prstGeom>
        </p:spPr>
      </p:pic>
      <p:pic>
        <p:nvPicPr>
          <p:cNvPr id="21" name="Picture 20">
            <a:extLst>
              <a:ext uri="{FF2B5EF4-FFF2-40B4-BE49-F238E27FC236}">
                <a16:creationId xmlns:a16="http://schemas.microsoft.com/office/drawing/2014/main" id="{A65AF02C-4A2A-4E57-B699-2B6F3FD7783C}"/>
              </a:ext>
            </a:extLst>
          </p:cNvPr>
          <p:cNvPicPr>
            <a:picLocks noChangeAspect="1"/>
          </p:cNvPicPr>
          <p:nvPr/>
        </p:nvPicPr>
        <p:blipFill rotWithShape="1">
          <a:blip r:embed="rId7"/>
          <a:srcRect l="10555" t="3388" r="8522" b="-1"/>
          <a:stretch/>
        </p:blipFill>
        <p:spPr>
          <a:xfrm>
            <a:off x="3141082" y="1082176"/>
            <a:ext cx="595224" cy="615086"/>
          </a:xfrm>
          <a:prstGeom prst="rect">
            <a:avLst/>
          </a:prstGeom>
        </p:spPr>
      </p:pic>
      <p:pic>
        <p:nvPicPr>
          <p:cNvPr id="22" name="Picture 21">
            <a:extLst>
              <a:ext uri="{FF2B5EF4-FFF2-40B4-BE49-F238E27FC236}">
                <a16:creationId xmlns:a16="http://schemas.microsoft.com/office/drawing/2014/main" id="{9688CBA9-24C3-4DFA-B366-E627560D4C4B}"/>
              </a:ext>
            </a:extLst>
          </p:cNvPr>
          <p:cNvPicPr>
            <a:picLocks noChangeAspect="1"/>
          </p:cNvPicPr>
          <p:nvPr/>
        </p:nvPicPr>
        <p:blipFill>
          <a:blip r:embed="rId8"/>
          <a:stretch>
            <a:fillRect/>
          </a:stretch>
        </p:blipFill>
        <p:spPr>
          <a:xfrm>
            <a:off x="6016223" y="1082176"/>
            <a:ext cx="651908" cy="512213"/>
          </a:xfrm>
          <a:prstGeom prst="rect">
            <a:avLst/>
          </a:prstGeom>
        </p:spPr>
      </p:pic>
      <p:pic>
        <p:nvPicPr>
          <p:cNvPr id="23" name="Picture 22">
            <a:extLst>
              <a:ext uri="{FF2B5EF4-FFF2-40B4-BE49-F238E27FC236}">
                <a16:creationId xmlns:a16="http://schemas.microsoft.com/office/drawing/2014/main" id="{2D2EAFA5-9A09-4175-ABCB-A2A9F8C246D7}"/>
              </a:ext>
            </a:extLst>
          </p:cNvPr>
          <p:cNvPicPr>
            <a:picLocks noChangeAspect="1"/>
          </p:cNvPicPr>
          <p:nvPr/>
        </p:nvPicPr>
        <p:blipFill>
          <a:blip r:embed="rId9"/>
          <a:stretch>
            <a:fillRect/>
          </a:stretch>
        </p:blipFill>
        <p:spPr>
          <a:xfrm>
            <a:off x="8884847" y="1117538"/>
            <a:ext cx="468245" cy="441488"/>
          </a:xfrm>
          <a:prstGeom prst="rect">
            <a:avLst/>
          </a:prstGeom>
        </p:spPr>
      </p:pic>
      <p:sp>
        <p:nvSpPr>
          <p:cNvPr id="39" name="TextBox 38">
            <a:extLst>
              <a:ext uri="{FF2B5EF4-FFF2-40B4-BE49-F238E27FC236}">
                <a16:creationId xmlns:a16="http://schemas.microsoft.com/office/drawing/2014/main" id="{57E27746-7377-44FE-ACB0-B19DD647094D}"/>
              </a:ext>
            </a:extLst>
          </p:cNvPr>
          <p:cNvSpPr txBox="1"/>
          <p:nvPr/>
        </p:nvSpPr>
        <p:spPr>
          <a:xfrm>
            <a:off x="762201" y="1237552"/>
            <a:ext cx="1871859" cy="276999"/>
          </a:xfrm>
          <a:prstGeom prst="rect">
            <a:avLst/>
          </a:prstGeom>
          <a:noFill/>
        </p:spPr>
        <p:txBody>
          <a:bodyPr wrap="none" rtlCol="0">
            <a:spAutoFit/>
          </a:bodyPr>
          <a:lstStyle/>
          <a:p>
            <a:r>
              <a:rPr lang="pt-PT" sz="1200" b="1" u="sng" dirty="0"/>
              <a:t>LISTING CHARACTERISTICS</a:t>
            </a:r>
          </a:p>
        </p:txBody>
      </p:sp>
      <p:sp>
        <p:nvSpPr>
          <p:cNvPr id="40" name="TextBox 39">
            <a:extLst>
              <a:ext uri="{FF2B5EF4-FFF2-40B4-BE49-F238E27FC236}">
                <a16:creationId xmlns:a16="http://schemas.microsoft.com/office/drawing/2014/main" id="{8EE8EAB7-768C-4D4A-9A6D-38AF17BFBBA0}"/>
              </a:ext>
            </a:extLst>
          </p:cNvPr>
          <p:cNvSpPr txBox="1"/>
          <p:nvPr/>
        </p:nvSpPr>
        <p:spPr>
          <a:xfrm>
            <a:off x="3771879" y="1237552"/>
            <a:ext cx="1826847" cy="276999"/>
          </a:xfrm>
          <a:prstGeom prst="rect">
            <a:avLst/>
          </a:prstGeom>
          <a:noFill/>
        </p:spPr>
        <p:txBody>
          <a:bodyPr wrap="none" rtlCol="0">
            <a:spAutoFit/>
          </a:bodyPr>
          <a:lstStyle/>
          <a:p>
            <a:r>
              <a:rPr lang="pt-PT" sz="1200" b="1" u="sng" dirty="0"/>
              <a:t>HOUSE CHARACTERISTICS</a:t>
            </a:r>
          </a:p>
        </p:txBody>
      </p:sp>
      <p:sp>
        <p:nvSpPr>
          <p:cNvPr id="41" name="TextBox 40">
            <a:extLst>
              <a:ext uri="{FF2B5EF4-FFF2-40B4-BE49-F238E27FC236}">
                <a16:creationId xmlns:a16="http://schemas.microsoft.com/office/drawing/2014/main" id="{5F0243B9-6401-414A-AC8F-F24C3526E247}"/>
              </a:ext>
            </a:extLst>
          </p:cNvPr>
          <p:cNvSpPr txBox="1"/>
          <p:nvPr/>
        </p:nvSpPr>
        <p:spPr>
          <a:xfrm>
            <a:off x="6639272" y="1237552"/>
            <a:ext cx="1725985" cy="276999"/>
          </a:xfrm>
          <a:prstGeom prst="rect">
            <a:avLst/>
          </a:prstGeom>
          <a:noFill/>
        </p:spPr>
        <p:txBody>
          <a:bodyPr wrap="none" rtlCol="0">
            <a:spAutoFit/>
          </a:bodyPr>
          <a:lstStyle/>
          <a:p>
            <a:r>
              <a:rPr lang="pt-PT" sz="1200" b="1" u="sng" dirty="0"/>
              <a:t>HOST CHARACTERISTICS</a:t>
            </a:r>
          </a:p>
        </p:txBody>
      </p:sp>
      <p:sp>
        <p:nvSpPr>
          <p:cNvPr id="42" name="TextBox 41">
            <a:extLst>
              <a:ext uri="{FF2B5EF4-FFF2-40B4-BE49-F238E27FC236}">
                <a16:creationId xmlns:a16="http://schemas.microsoft.com/office/drawing/2014/main" id="{DE4C4F18-33CC-441B-AD94-837547AC0B94}"/>
              </a:ext>
            </a:extLst>
          </p:cNvPr>
          <p:cNvSpPr txBox="1"/>
          <p:nvPr/>
        </p:nvSpPr>
        <p:spPr>
          <a:xfrm>
            <a:off x="9437404" y="1237552"/>
            <a:ext cx="1861279" cy="276999"/>
          </a:xfrm>
          <a:prstGeom prst="rect">
            <a:avLst/>
          </a:prstGeom>
          <a:noFill/>
        </p:spPr>
        <p:txBody>
          <a:bodyPr wrap="none" rtlCol="0">
            <a:spAutoFit/>
          </a:bodyPr>
          <a:lstStyle/>
          <a:p>
            <a:r>
              <a:rPr lang="pt-PT" sz="1200" b="1" u="sng" dirty="0"/>
              <a:t>RATING CHARACTERISTICS</a:t>
            </a:r>
          </a:p>
        </p:txBody>
      </p:sp>
      <p:sp>
        <p:nvSpPr>
          <p:cNvPr id="63" name="TextBox 62">
            <a:extLst>
              <a:ext uri="{FF2B5EF4-FFF2-40B4-BE49-F238E27FC236}">
                <a16:creationId xmlns:a16="http://schemas.microsoft.com/office/drawing/2014/main" id="{8F93C3E6-01E3-4FA3-AAAA-61F71F846766}"/>
              </a:ext>
            </a:extLst>
          </p:cNvPr>
          <p:cNvSpPr txBox="1"/>
          <p:nvPr/>
        </p:nvSpPr>
        <p:spPr>
          <a:xfrm>
            <a:off x="6455856" y="3276200"/>
            <a:ext cx="1067921" cy="276999"/>
          </a:xfrm>
          <a:prstGeom prst="rect">
            <a:avLst/>
          </a:prstGeom>
          <a:noFill/>
        </p:spPr>
        <p:txBody>
          <a:bodyPr wrap="none" rtlCol="0">
            <a:spAutoFit/>
          </a:bodyPr>
          <a:lstStyle/>
          <a:p>
            <a:r>
              <a:rPr lang="pt-PT" sz="1200" b="1" u="sng" dirty="0"/>
              <a:t>PERMISSIONS</a:t>
            </a:r>
          </a:p>
        </p:txBody>
      </p:sp>
      <p:sp>
        <p:nvSpPr>
          <p:cNvPr id="71" name="CaixaDeTexto 12">
            <a:extLst>
              <a:ext uri="{FF2B5EF4-FFF2-40B4-BE49-F238E27FC236}">
                <a16:creationId xmlns:a16="http://schemas.microsoft.com/office/drawing/2014/main" id="{FDD9E226-D691-4B27-B90F-558BC3531AE0}"/>
              </a:ext>
            </a:extLst>
          </p:cNvPr>
          <p:cNvSpPr txBox="1"/>
          <p:nvPr/>
        </p:nvSpPr>
        <p:spPr>
          <a:xfrm>
            <a:off x="528196" y="1681107"/>
            <a:ext cx="2385525" cy="2862322"/>
          </a:xfrm>
          <a:prstGeom prst="rect">
            <a:avLst/>
          </a:prstGeom>
          <a:noFill/>
        </p:spPr>
        <p:txBody>
          <a:bodyPr wrap="none" rtlCol="0">
            <a:spAutoFit/>
          </a:bodyPr>
          <a:lstStyle>
            <a:defPPr>
              <a:defRPr lang="en-US"/>
            </a:defPPr>
            <a:lvl1pPr marL="285750" indent="-285750">
              <a:buFont typeface="Arial" panose="020B0604020202020204" pitchFamily="34" charset="0"/>
              <a:buChar char="•"/>
              <a:defRPr sz="1050"/>
            </a:lvl1pPr>
          </a:lstStyle>
          <a:p>
            <a:pPr>
              <a:lnSpc>
                <a:spcPct val="150000"/>
              </a:lnSpc>
            </a:pPr>
            <a:r>
              <a:rPr lang="pt-PT" sz="1200" dirty="0" err="1"/>
              <a:t>Suitable</a:t>
            </a:r>
            <a:r>
              <a:rPr lang="pt-PT" sz="1200" dirty="0"/>
              <a:t> for Business Travel?</a:t>
            </a:r>
          </a:p>
          <a:p>
            <a:pPr>
              <a:lnSpc>
                <a:spcPct val="150000"/>
              </a:lnSpc>
            </a:pPr>
            <a:r>
              <a:rPr lang="pt-PT" sz="1200" dirty="0" err="1"/>
              <a:t>Possibility</a:t>
            </a:r>
            <a:r>
              <a:rPr lang="pt-PT" sz="1200" dirty="0"/>
              <a:t> for </a:t>
            </a:r>
            <a:r>
              <a:rPr lang="pt-PT" sz="1200" dirty="0" err="1"/>
              <a:t>Instant</a:t>
            </a:r>
            <a:r>
              <a:rPr lang="pt-PT" sz="1200" dirty="0"/>
              <a:t> </a:t>
            </a:r>
            <a:r>
              <a:rPr lang="pt-PT" sz="1200" dirty="0" err="1"/>
              <a:t>Booking</a:t>
            </a:r>
            <a:r>
              <a:rPr lang="pt-PT" sz="1200" dirty="0"/>
              <a:t>?</a:t>
            </a:r>
            <a:endParaRPr lang="en-US" sz="1200" dirty="0"/>
          </a:p>
          <a:p>
            <a:pPr>
              <a:lnSpc>
                <a:spcPct val="150000"/>
              </a:lnSpc>
            </a:pPr>
            <a:r>
              <a:rPr lang="pt-PT" sz="1200" dirty="0" err="1"/>
              <a:t>Months</a:t>
            </a:r>
            <a:r>
              <a:rPr lang="pt-PT" sz="1200" dirty="0"/>
              <a:t> </a:t>
            </a:r>
            <a:r>
              <a:rPr lang="pt-PT" sz="1200" dirty="0" err="1"/>
              <a:t>since</a:t>
            </a:r>
            <a:r>
              <a:rPr lang="pt-PT" sz="1200" dirty="0"/>
              <a:t> </a:t>
            </a:r>
            <a:r>
              <a:rPr lang="pt-PT" sz="1200" dirty="0" err="1"/>
              <a:t>creation</a:t>
            </a:r>
            <a:endParaRPr lang="en-US" sz="1200" dirty="0"/>
          </a:p>
          <a:p>
            <a:pPr>
              <a:lnSpc>
                <a:spcPct val="150000"/>
              </a:lnSpc>
            </a:pPr>
            <a:r>
              <a:rPr lang="pt-PT" sz="1200" dirty="0" err="1"/>
              <a:t>Fully</a:t>
            </a:r>
            <a:r>
              <a:rPr lang="pt-PT" sz="1200" dirty="0"/>
              <a:t> </a:t>
            </a:r>
            <a:r>
              <a:rPr lang="pt-PT" sz="1200" dirty="0" err="1"/>
              <a:t>Refundable</a:t>
            </a:r>
            <a:r>
              <a:rPr lang="pt-PT" sz="1200" dirty="0"/>
              <a:t>?</a:t>
            </a:r>
            <a:endParaRPr lang="en-US" sz="1200" dirty="0"/>
          </a:p>
          <a:p>
            <a:pPr>
              <a:lnSpc>
                <a:spcPct val="150000"/>
              </a:lnSpc>
            </a:pPr>
            <a:r>
              <a:rPr lang="pt-PT" sz="1200" dirty="0"/>
              <a:t># </a:t>
            </a:r>
            <a:r>
              <a:rPr lang="pt-PT" sz="1200" dirty="0" err="1"/>
              <a:t>Reviews</a:t>
            </a:r>
            <a:endParaRPr lang="en-US" sz="1200" dirty="0"/>
          </a:p>
          <a:p>
            <a:pPr>
              <a:lnSpc>
                <a:spcPct val="150000"/>
              </a:lnSpc>
            </a:pPr>
            <a:r>
              <a:rPr lang="pt-PT" sz="1200" dirty="0" err="1"/>
              <a:t>Days</a:t>
            </a:r>
            <a:r>
              <a:rPr lang="pt-PT" sz="1200" dirty="0"/>
              <a:t> </a:t>
            </a:r>
            <a:r>
              <a:rPr lang="pt-PT" sz="1200" dirty="0" err="1"/>
              <a:t>since</a:t>
            </a:r>
            <a:r>
              <a:rPr lang="pt-PT" sz="1200" dirty="0"/>
              <a:t> </a:t>
            </a:r>
            <a:r>
              <a:rPr lang="pt-PT" sz="1200" dirty="0" err="1"/>
              <a:t>last</a:t>
            </a:r>
            <a:r>
              <a:rPr lang="pt-PT" sz="1200" dirty="0"/>
              <a:t> </a:t>
            </a:r>
            <a:r>
              <a:rPr lang="pt-PT" sz="1200" dirty="0" err="1"/>
              <a:t>uptade</a:t>
            </a:r>
            <a:endParaRPr lang="en-US" sz="1200" dirty="0"/>
          </a:p>
          <a:p>
            <a:pPr>
              <a:lnSpc>
                <a:spcPct val="150000"/>
              </a:lnSpc>
            </a:pPr>
            <a:r>
              <a:rPr lang="pt-PT" sz="1200" dirty="0" err="1"/>
              <a:t>Service</a:t>
            </a:r>
            <a:r>
              <a:rPr lang="pt-PT" sz="1200" dirty="0"/>
              <a:t> </a:t>
            </a:r>
            <a:r>
              <a:rPr lang="pt-PT" sz="1200" dirty="0" err="1"/>
              <a:t>Fee</a:t>
            </a:r>
            <a:endParaRPr lang="en-US" sz="1200" dirty="0"/>
          </a:p>
          <a:p>
            <a:pPr>
              <a:lnSpc>
                <a:spcPct val="150000"/>
              </a:lnSpc>
            </a:pPr>
            <a:r>
              <a:rPr lang="pt-PT" sz="1200" dirty="0" err="1"/>
              <a:t>Monthly</a:t>
            </a:r>
            <a:r>
              <a:rPr lang="pt-PT" sz="1200" dirty="0"/>
              <a:t> Price </a:t>
            </a:r>
            <a:r>
              <a:rPr lang="pt-PT" sz="1200" dirty="0" err="1"/>
              <a:t>Factor</a:t>
            </a:r>
            <a:endParaRPr lang="pt-PT" sz="1200" dirty="0"/>
          </a:p>
          <a:p>
            <a:pPr>
              <a:lnSpc>
                <a:spcPct val="150000"/>
              </a:lnSpc>
            </a:pPr>
            <a:r>
              <a:rPr lang="pt-PT" sz="1200" dirty="0"/>
              <a:t># </a:t>
            </a:r>
            <a:r>
              <a:rPr lang="pt-PT" sz="1200" dirty="0" err="1"/>
              <a:t>Pictures</a:t>
            </a:r>
            <a:endParaRPr lang="en-US" sz="1200" dirty="0"/>
          </a:p>
          <a:p>
            <a:pPr>
              <a:lnSpc>
                <a:spcPct val="150000"/>
              </a:lnSpc>
            </a:pPr>
            <a:endParaRPr lang="en-US" sz="1200" dirty="0"/>
          </a:p>
        </p:txBody>
      </p:sp>
      <p:sp>
        <p:nvSpPr>
          <p:cNvPr id="72" name="CaixaDeTexto 12">
            <a:extLst>
              <a:ext uri="{FF2B5EF4-FFF2-40B4-BE49-F238E27FC236}">
                <a16:creationId xmlns:a16="http://schemas.microsoft.com/office/drawing/2014/main" id="{9F11B1BF-023E-4144-BF5F-81BC0243305E}"/>
              </a:ext>
            </a:extLst>
          </p:cNvPr>
          <p:cNvSpPr txBox="1"/>
          <p:nvPr/>
        </p:nvSpPr>
        <p:spPr>
          <a:xfrm>
            <a:off x="9118969" y="1672401"/>
            <a:ext cx="1894173" cy="1754326"/>
          </a:xfrm>
          <a:prstGeom prst="rect">
            <a:avLst/>
          </a:prstGeom>
          <a:noFill/>
        </p:spPr>
        <p:txBody>
          <a:bodyPr wrap="none" rtlCol="0">
            <a:spAutoFit/>
          </a:bodyPr>
          <a:lstStyle>
            <a:defPPr>
              <a:defRPr lang="en-US"/>
            </a:defPPr>
            <a:lvl1pPr marL="285750" indent="-285750">
              <a:buFont typeface="Arial" panose="020B0604020202020204" pitchFamily="34" charset="0"/>
              <a:buChar char="•"/>
              <a:defRPr sz="1050"/>
            </a:lvl1pPr>
          </a:lstStyle>
          <a:p>
            <a:pPr>
              <a:lnSpc>
                <a:spcPct val="150000"/>
              </a:lnSpc>
            </a:pPr>
            <a:r>
              <a:rPr lang="pt-PT" sz="1200" dirty="0" err="1"/>
              <a:t>Location</a:t>
            </a:r>
            <a:r>
              <a:rPr lang="pt-PT" sz="1200" dirty="0"/>
              <a:t> Rating</a:t>
            </a:r>
          </a:p>
          <a:p>
            <a:pPr>
              <a:lnSpc>
                <a:spcPct val="150000"/>
              </a:lnSpc>
            </a:pPr>
            <a:r>
              <a:rPr lang="pt-PT" sz="1200" dirty="0"/>
              <a:t>Rating</a:t>
            </a:r>
            <a:endParaRPr lang="en-US" sz="1200" dirty="0"/>
          </a:p>
          <a:p>
            <a:pPr>
              <a:lnSpc>
                <a:spcPct val="150000"/>
              </a:lnSpc>
            </a:pPr>
            <a:r>
              <a:rPr lang="pt-PT" sz="1200" dirty="0" err="1"/>
              <a:t>Accuracy</a:t>
            </a:r>
            <a:r>
              <a:rPr lang="pt-PT" sz="1200" dirty="0"/>
              <a:t> Rating</a:t>
            </a:r>
            <a:endParaRPr lang="en-US" sz="1200" dirty="0"/>
          </a:p>
          <a:p>
            <a:pPr>
              <a:lnSpc>
                <a:spcPct val="150000"/>
              </a:lnSpc>
            </a:pPr>
            <a:r>
              <a:rPr lang="pt-PT" sz="1200" dirty="0"/>
              <a:t>Check-in Rating</a:t>
            </a:r>
            <a:endParaRPr lang="en-US" sz="1200" dirty="0"/>
          </a:p>
          <a:p>
            <a:pPr>
              <a:lnSpc>
                <a:spcPct val="150000"/>
              </a:lnSpc>
            </a:pPr>
            <a:r>
              <a:rPr lang="pt-PT" sz="1200" dirty="0" err="1"/>
              <a:t>Communication</a:t>
            </a:r>
            <a:r>
              <a:rPr lang="pt-PT" sz="1200" dirty="0"/>
              <a:t> Rating</a:t>
            </a:r>
            <a:endParaRPr lang="en-US" sz="1200" dirty="0"/>
          </a:p>
          <a:p>
            <a:pPr>
              <a:lnSpc>
                <a:spcPct val="150000"/>
              </a:lnSpc>
            </a:pPr>
            <a:r>
              <a:rPr lang="pt-PT" sz="1200" dirty="0" err="1"/>
              <a:t>Cleanliness</a:t>
            </a:r>
            <a:r>
              <a:rPr lang="pt-PT" sz="1200" dirty="0"/>
              <a:t> Rating</a:t>
            </a:r>
            <a:endParaRPr lang="en-US" sz="1200" dirty="0"/>
          </a:p>
        </p:txBody>
      </p:sp>
      <p:sp>
        <p:nvSpPr>
          <p:cNvPr id="73" name="CaixaDeTexto 12">
            <a:extLst>
              <a:ext uri="{FF2B5EF4-FFF2-40B4-BE49-F238E27FC236}">
                <a16:creationId xmlns:a16="http://schemas.microsoft.com/office/drawing/2014/main" id="{57116076-DD53-4E76-A455-2F2076F09C94}"/>
              </a:ext>
            </a:extLst>
          </p:cNvPr>
          <p:cNvSpPr txBox="1"/>
          <p:nvPr/>
        </p:nvSpPr>
        <p:spPr>
          <a:xfrm>
            <a:off x="3363939" y="1672742"/>
            <a:ext cx="2064861" cy="2862322"/>
          </a:xfrm>
          <a:prstGeom prst="rect">
            <a:avLst/>
          </a:prstGeom>
          <a:noFill/>
        </p:spPr>
        <p:txBody>
          <a:bodyPr wrap="none" rtlCol="0">
            <a:spAutoFit/>
          </a:bodyPr>
          <a:lstStyle>
            <a:defPPr>
              <a:defRPr lang="en-US"/>
            </a:defPPr>
            <a:lvl1pPr marL="285750" indent="-285750">
              <a:buFont typeface="Arial" panose="020B0604020202020204" pitchFamily="34" charset="0"/>
              <a:buChar char="•"/>
              <a:defRPr sz="1050"/>
            </a:lvl1pPr>
          </a:lstStyle>
          <a:p>
            <a:pPr>
              <a:lnSpc>
                <a:spcPct val="150000"/>
              </a:lnSpc>
            </a:pPr>
            <a:r>
              <a:rPr lang="pt-PT" sz="1200" dirty="0"/>
              <a:t># </a:t>
            </a:r>
            <a:r>
              <a:rPr lang="pt-PT" sz="1200" dirty="0" err="1"/>
              <a:t>Bathrooms</a:t>
            </a:r>
            <a:endParaRPr lang="pt-PT" sz="1200" dirty="0"/>
          </a:p>
          <a:p>
            <a:pPr>
              <a:lnSpc>
                <a:spcPct val="150000"/>
              </a:lnSpc>
            </a:pPr>
            <a:r>
              <a:rPr lang="pt-PT" sz="1200" dirty="0"/>
              <a:t># </a:t>
            </a:r>
            <a:r>
              <a:rPr lang="pt-PT" sz="1200" dirty="0" err="1"/>
              <a:t>Bedrooms</a:t>
            </a:r>
            <a:endParaRPr lang="pt-PT" sz="1200" dirty="0"/>
          </a:p>
          <a:p>
            <a:pPr>
              <a:lnSpc>
                <a:spcPct val="150000"/>
              </a:lnSpc>
            </a:pPr>
            <a:r>
              <a:rPr lang="pt-PT" sz="1200" dirty="0"/>
              <a:t># </a:t>
            </a:r>
            <a:r>
              <a:rPr lang="pt-PT" sz="1200" dirty="0" err="1"/>
              <a:t>Beds</a:t>
            </a:r>
            <a:endParaRPr lang="en-US" sz="1200" dirty="0"/>
          </a:p>
          <a:p>
            <a:pPr>
              <a:lnSpc>
                <a:spcPct val="150000"/>
              </a:lnSpc>
            </a:pPr>
            <a:r>
              <a:rPr lang="pt-PT" sz="1200" dirty="0" err="1"/>
              <a:t>Person</a:t>
            </a:r>
            <a:r>
              <a:rPr lang="pt-PT" sz="1200" dirty="0"/>
              <a:t> </a:t>
            </a:r>
            <a:r>
              <a:rPr lang="pt-PT" sz="1200" dirty="0" err="1"/>
              <a:t>Capacity</a:t>
            </a:r>
            <a:endParaRPr lang="en-US" sz="1200" dirty="0"/>
          </a:p>
          <a:p>
            <a:pPr>
              <a:lnSpc>
                <a:spcPct val="150000"/>
              </a:lnSpc>
            </a:pPr>
            <a:r>
              <a:rPr lang="pt-PT" sz="1200" dirty="0"/>
              <a:t>Room </a:t>
            </a:r>
            <a:r>
              <a:rPr lang="pt-PT" sz="1200" dirty="0" err="1"/>
              <a:t>Type</a:t>
            </a:r>
            <a:endParaRPr lang="en-US" sz="1200" dirty="0"/>
          </a:p>
          <a:p>
            <a:pPr>
              <a:lnSpc>
                <a:spcPct val="150000"/>
              </a:lnSpc>
            </a:pPr>
            <a:r>
              <a:rPr lang="pt-PT" sz="1200" dirty="0" err="1"/>
              <a:t>Distance</a:t>
            </a:r>
            <a:r>
              <a:rPr lang="pt-PT" sz="1200" dirty="0"/>
              <a:t> to Lisbon </a:t>
            </a:r>
            <a:r>
              <a:rPr lang="pt-PT" sz="1200" dirty="0" err="1"/>
              <a:t>Center</a:t>
            </a:r>
            <a:endParaRPr lang="en-US" sz="1200" dirty="0"/>
          </a:p>
          <a:p>
            <a:pPr>
              <a:lnSpc>
                <a:spcPct val="150000"/>
              </a:lnSpc>
            </a:pPr>
            <a:r>
              <a:rPr lang="pt-PT" sz="1200" dirty="0"/>
              <a:t># </a:t>
            </a:r>
            <a:r>
              <a:rPr lang="pt-PT" sz="1200" dirty="0" err="1"/>
              <a:t>Amenities</a:t>
            </a:r>
            <a:endParaRPr lang="en-US" sz="1200" dirty="0"/>
          </a:p>
          <a:p>
            <a:pPr>
              <a:lnSpc>
                <a:spcPct val="150000"/>
              </a:lnSpc>
            </a:pPr>
            <a:r>
              <a:rPr lang="pt-PT" sz="1200" dirty="0"/>
              <a:t>Is </a:t>
            </a:r>
            <a:r>
              <a:rPr lang="pt-PT" sz="1200" dirty="0" err="1"/>
              <a:t>it</a:t>
            </a:r>
            <a:r>
              <a:rPr lang="pt-PT" sz="1200" dirty="0"/>
              <a:t> a Hotel?</a:t>
            </a:r>
          </a:p>
          <a:p>
            <a:pPr>
              <a:lnSpc>
                <a:spcPct val="150000"/>
              </a:lnSpc>
            </a:pPr>
            <a:r>
              <a:rPr lang="pt-PT" sz="1200" dirty="0" err="1"/>
              <a:t>Location</a:t>
            </a:r>
            <a:endParaRPr lang="en-US" sz="1200" dirty="0"/>
          </a:p>
          <a:p>
            <a:pPr>
              <a:lnSpc>
                <a:spcPct val="150000"/>
              </a:lnSpc>
            </a:pPr>
            <a:endParaRPr lang="en-US" sz="1200" dirty="0"/>
          </a:p>
        </p:txBody>
      </p:sp>
      <p:sp>
        <p:nvSpPr>
          <p:cNvPr id="74" name="CaixaDeTexto 12">
            <a:extLst>
              <a:ext uri="{FF2B5EF4-FFF2-40B4-BE49-F238E27FC236}">
                <a16:creationId xmlns:a16="http://schemas.microsoft.com/office/drawing/2014/main" id="{F51C12E9-1696-4F4D-8B72-75AF057C7964}"/>
              </a:ext>
            </a:extLst>
          </p:cNvPr>
          <p:cNvSpPr txBox="1"/>
          <p:nvPr/>
        </p:nvSpPr>
        <p:spPr>
          <a:xfrm>
            <a:off x="6269008" y="1587915"/>
            <a:ext cx="1435971" cy="1200329"/>
          </a:xfrm>
          <a:prstGeom prst="rect">
            <a:avLst/>
          </a:prstGeom>
          <a:noFill/>
        </p:spPr>
        <p:txBody>
          <a:bodyPr wrap="none" rtlCol="0">
            <a:spAutoFit/>
          </a:bodyPr>
          <a:lstStyle>
            <a:defPPr>
              <a:defRPr lang="en-US"/>
            </a:defPPr>
            <a:lvl1pPr marL="285750" indent="-285750">
              <a:buFont typeface="Arial" panose="020B0604020202020204" pitchFamily="34" charset="0"/>
              <a:buChar char="•"/>
              <a:defRPr sz="1050"/>
            </a:lvl1pPr>
          </a:lstStyle>
          <a:p>
            <a:pPr>
              <a:lnSpc>
                <a:spcPct val="150000"/>
              </a:lnSpc>
            </a:pPr>
            <a:r>
              <a:rPr lang="pt-PT" sz="1200" dirty="0" err="1"/>
              <a:t>Super</a:t>
            </a:r>
            <a:r>
              <a:rPr lang="pt-PT" sz="1200" dirty="0"/>
              <a:t> </a:t>
            </a:r>
            <a:r>
              <a:rPr lang="pt-PT" sz="1200" dirty="0" err="1"/>
              <a:t>Host</a:t>
            </a:r>
            <a:r>
              <a:rPr lang="pt-PT" sz="1200" dirty="0"/>
              <a:t>?</a:t>
            </a:r>
          </a:p>
          <a:p>
            <a:pPr>
              <a:lnSpc>
                <a:spcPct val="150000"/>
              </a:lnSpc>
            </a:pPr>
            <a:r>
              <a:rPr lang="pt-PT" sz="1200" dirty="0" err="1"/>
              <a:t>Verified</a:t>
            </a:r>
            <a:r>
              <a:rPr lang="pt-PT" sz="1200" dirty="0"/>
              <a:t> </a:t>
            </a:r>
            <a:r>
              <a:rPr lang="pt-PT" sz="1200" dirty="0" err="1"/>
              <a:t>Host</a:t>
            </a:r>
            <a:r>
              <a:rPr lang="pt-PT" sz="1200" dirty="0"/>
              <a:t>?</a:t>
            </a:r>
            <a:endParaRPr lang="en-US" sz="1200" dirty="0"/>
          </a:p>
          <a:p>
            <a:pPr>
              <a:lnSpc>
                <a:spcPct val="150000"/>
              </a:lnSpc>
            </a:pPr>
            <a:r>
              <a:rPr lang="pt-PT" sz="1200" dirty="0"/>
              <a:t># </a:t>
            </a:r>
            <a:r>
              <a:rPr lang="pt-PT" sz="1200" dirty="0" err="1"/>
              <a:t>Languages</a:t>
            </a:r>
            <a:endParaRPr lang="pt-PT" sz="1200" dirty="0"/>
          </a:p>
          <a:p>
            <a:pPr>
              <a:lnSpc>
                <a:spcPct val="150000"/>
              </a:lnSpc>
            </a:pPr>
            <a:r>
              <a:rPr lang="pt-PT" sz="1200" dirty="0"/>
              <a:t>Response Time</a:t>
            </a:r>
            <a:endParaRPr lang="en-US" sz="1200" dirty="0"/>
          </a:p>
        </p:txBody>
      </p:sp>
      <p:sp>
        <p:nvSpPr>
          <p:cNvPr id="75" name="CaixaDeTexto 8">
            <a:extLst>
              <a:ext uri="{FF2B5EF4-FFF2-40B4-BE49-F238E27FC236}">
                <a16:creationId xmlns:a16="http://schemas.microsoft.com/office/drawing/2014/main" id="{679CAF5F-17CB-4CF2-9B5E-48B401D47168}"/>
              </a:ext>
            </a:extLst>
          </p:cNvPr>
          <p:cNvSpPr txBox="1"/>
          <p:nvPr/>
        </p:nvSpPr>
        <p:spPr>
          <a:xfrm>
            <a:off x="6342307" y="3610407"/>
            <a:ext cx="1007007" cy="1477328"/>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pt-PT" sz="1200" dirty="0" err="1"/>
              <a:t>Children</a:t>
            </a:r>
            <a:endParaRPr lang="pt-PT" sz="1200" dirty="0"/>
          </a:p>
          <a:p>
            <a:pPr marL="285750" indent="-285750">
              <a:lnSpc>
                <a:spcPct val="150000"/>
              </a:lnSpc>
              <a:buFont typeface="Arial" panose="020B0604020202020204" pitchFamily="34" charset="0"/>
              <a:buChar char="•"/>
            </a:pPr>
            <a:r>
              <a:rPr lang="pt-PT" sz="1200" dirty="0" err="1"/>
              <a:t>Events</a:t>
            </a:r>
            <a:endParaRPr lang="en-US" sz="1200" dirty="0"/>
          </a:p>
          <a:p>
            <a:pPr marL="285750" indent="-285750">
              <a:lnSpc>
                <a:spcPct val="150000"/>
              </a:lnSpc>
              <a:buFont typeface="Arial" panose="020B0604020202020204" pitchFamily="34" charset="0"/>
              <a:buChar char="•"/>
            </a:pPr>
            <a:r>
              <a:rPr lang="pt-PT" sz="1200" dirty="0" err="1"/>
              <a:t>Pets</a:t>
            </a:r>
            <a:endParaRPr lang="en-US" sz="1200" dirty="0"/>
          </a:p>
          <a:p>
            <a:pPr marL="285750" indent="-285750">
              <a:lnSpc>
                <a:spcPct val="150000"/>
              </a:lnSpc>
              <a:buFont typeface="Arial" panose="020B0604020202020204" pitchFamily="34" charset="0"/>
              <a:buChar char="•"/>
            </a:pPr>
            <a:r>
              <a:rPr lang="pt-PT" sz="1200" dirty="0"/>
              <a:t>Smoking</a:t>
            </a:r>
            <a:endParaRPr lang="en-US" sz="1200" dirty="0"/>
          </a:p>
          <a:p>
            <a:pPr marL="285750" indent="-285750">
              <a:lnSpc>
                <a:spcPct val="150000"/>
              </a:lnSpc>
              <a:buFont typeface="Arial" panose="020B0604020202020204" pitchFamily="34" charset="0"/>
              <a:buChar char="•"/>
            </a:pPr>
            <a:r>
              <a:rPr lang="pt-PT" sz="1200" dirty="0" err="1"/>
              <a:t>Infants</a:t>
            </a:r>
            <a:endParaRPr lang="en-US" sz="1200" dirty="0"/>
          </a:p>
        </p:txBody>
      </p:sp>
      <p:pic>
        <p:nvPicPr>
          <p:cNvPr id="77" name="Picture 76">
            <a:extLst>
              <a:ext uri="{FF2B5EF4-FFF2-40B4-BE49-F238E27FC236}">
                <a16:creationId xmlns:a16="http://schemas.microsoft.com/office/drawing/2014/main" id="{3CFDF573-E206-4B1B-BE85-485020491B51}"/>
              </a:ext>
            </a:extLst>
          </p:cNvPr>
          <p:cNvPicPr>
            <a:picLocks noChangeAspect="1"/>
          </p:cNvPicPr>
          <p:nvPr/>
        </p:nvPicPr>
        <p:blipFill>
          <a:blip r:embed="rId10"/>
          <a:stretch>
            <a:fillRect/>
          </a:stretch>
        </p:blipFill>
        <p:spPr>
          <a:xfrm>
            <a:off x="5973961" y="3114352"/>
            <a:ext cx="533400" cy="514350"/>
          </a:xfrm>
          <a:prstGeom prst="rect">
            <a:avLst/>
          </a:prstGeom>
        </p:spPr>
      </p:pic>
      <p:sp>
        <p:nvSpPr>
          <p:cNvPr id="2" name="Rectangle: Rounded Corners 1">
            <a:extLst>
              <a:ext uri="{FF2B5EF4-FFF2-40B4-BE49-F238E27FC236}">
                <a16:creationId xmlns:a16="http://schemas.microsoft.com/office/drawing/2014/main" id="{8F547BDB-AAA7-4158-9506-325170418718}"/>
              </a:ext>
            </a:extLst>
          </p:cNvPr>
          <p:cNvSpPr/>
          <p:nvPr/>
        </p:nvSpPr>
        <p:spPr>
          <a:xfrm>
            <a:off x="406880" y="5308123"/>
            <a:ext cx="11241169" cy="443620"/>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numCol="3" rtlCol="0" anchor="ctr"/>
          <a:lstStyle/>
          <a:p>
            <a:pPr marL="285750" indent="-285750" algn="ctr">
              <a:buFont typeface="Wingdings" panose="05000000000000000000" pitchFamily="2" charset="2"/>
              <a:buChar char="Ø"/>
            </a:pPr>
            <a:r>
              <a:rPr lang="pt-PT" sz="1400" b="1" dirty="0" err="1">
                <a:solidFill>
                  <a:sysClr val="windowText" lastClr="000000"/>
                </a:solidFill>
              </a:rPr>
              <a:t>SelectKBest</a:t>
            </a:r>
            <a:r>
              <a:rPr lang="pt-PT" sz="1400" b="1" dirty="0">
                <a:solidFill>
                  <a:sysClr val="windowText" lastClr="000000"/>
                </a:solidFill>
              </a:rPr>
              <a:t> (Chi2);</a:t>
            </a:r>
          </a:p>
          <a:p>
            <a:pPr marL="285750" indent="-285750" algn="ctr">
              <a:buFont typeface="Wingdings" panose="05000000000000000000" pitchFamily="2" charset="2"/>
              <a:buChar char="Ø"/>
            </a:pPr>
            <a:r>
              <a:rPr lang="pt-PT" sz="1400" b="1" dirty="0" err="1">
                <a:solidFill>
                  <a:sysClr val="windowText" lastClr="000000"/>
                </a:solidFill>
              </a:rPr>
              <a:t>Random</a:t>
            </a:r>
            <a:r>
              <a:rPr lang="pt-PT" sz="1400" b="1" dirty="0">
                <a:solidFill>
                  <a:sysClr val="windowText" lastClr="000000"/>
                </a:solidFill>
              </a:rPr>
              <a:t> </a:t>
            </a:r>
            <a:r>
              <a:rPr lang="pt-PT" sz="1400" b="1" dirty="0" err="1">
                <a:solidFill>
                  <a:sysClr val="windowText" lastClr="000000"/>
                </a:solidFill>
              </a:rPr>
              <a:t>Forest</a:t>
            </a:r>
            <a:endParaRPr lang="pt-PT" sz="1400" b="1" dirty="0">
              <a:solidFill>
                <a:sysClr val="windowText" lastClr="000000"/>
              </a:solidFill>
            </a:endParaRPr>
          </a:p>
          <a:p>
            <a:pPr marL="285750" indent="-285750" algn="ctr">
              <a:buFont typeface="Wingdings" panose="05000000000000000000" pitchFamily="2" charset="2"/>
              <a:buChar char="Ø"/>
            </a:pPr>
            <a:r>
              <a:rPr lang="pt-PT" sz="1400" b="1" dirty="0" err="1">
                <a:solidFill>
                  <a:sysClr val="windowText" lastClr="000000"/>
                </a:solidFill>
              </a:rPr>
              <a:t>Tree</a:t>
            </a:r>
            <a:r>
              <a:rPr lang="pt-PT" sz="1400" b="1" dirty="0">
                <a:solidFill>
                  <a:sysClr val="windowText" lastClr="000000"/>
                </a:solidFill>
              </a:rPr>
              <a:t> </a:t>
            </a:r>
            <a:r>
              <a:rPr lang="pt-PT" sz="1400" b="1" dirty="0" err="1">
                <a:solidFill>
                  <a:sysClr val="windowText" lastClr="000000"/>
                </a:solidFill>
              </a:rPr>
              <a:t>Classifier</a:t>
            </a:r>
            <a:r>
              <a:rPr lang="pt-PT" sz="1400" b="1" dirty="0">
                <a:solidFill>
                  <a:sysClr val="windowText" lastClr="000000"/>
                </a:solidFill>
              </a:rPr>
              <a:t> </a:t>
            </a:r>
          </a:p>
        </p:txBody>
      </p:sp>
      <p:sp>
        <p:nvSpPr>
          <p:cNvPr id="31" name="Rectangle 30"/>
          <p:cNvSpPr/>
          <p:nvPr/>
        </p:nvSpPr>
        <p:spPr>
          <a:xfrm>
            <a:off x="567013" y="381139"/>
            <a:ext cx="3842334" cy="707886"/>
          </a:xfrm>
          <a:prstGeom prst="rect">
            <a:avLst/>
          </a:prstGeom>
          <a:solidFill>
            <a:schemeClr val="bg1"/>
          </a:solidFill>
        </p:spPr>
        <p:txBody>
          <a:bodyPr wrap="none">
            <a:spAutoFit/>
          </a:bodyPr>
          <a:lstStyle/>
          <a:p>
            <a:r>
              <a:rPr lang="en-US" sz="4000" b="1" dirty="0"/>
              <a:t>Feature selection</a:t>
            </a:r>
          </a:p>
        </p:txBody>
      </p:sp>
    </p:spTree>
    <p:extLst>
      <p:ext uri="{BB962C8B-B14F-4D97-AF65-F5344CB8AC3E}">
        <p14:creationId xmlns:p14="http://schemas.microsoft.com/office/powerpoint/2010/main" val="4002565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1EF6DDC2-ACD5-43E4-A063-4A178F0E10D2}"/>
              </a:ext>
            </a:extLst>
          </p:cNvPr>
          <p:cNvSpPr/>
          <p:nvPr/>
        </p:nvSpPr>
        <p:spPr>
          <a:xfrm>
            <a:off x="406880" y="1206932"/>
            <a:ext cx="2698629" cy="3941734"/>
          </a:xfrm>
          <a:prstGeom prst="rect">
            <a:avLst/>
          </a:prstGeom>
          <a:noFill/>
          <a:ln w="19050">
            <a:solidFill>
              <a:srgbClr val="FF5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9" name="Rectangle 28">
            <a:extLst>
              <a:ext uri="{FF2B5EF4-FFF2-40B4-BE49-F238E27FC236}">
                <a16:creationId xmlns:a16="http://schemas.microsoft.com/office/drawing/2014/main" id="{CF5A12E7-E61F-42DF-8286-1A10ECD9A3FC}"/>
              </a:ext>
            </a:extLst>
          </p:cNvPr>
          <p:cNvSpPr/>
          <p:nvPr/>
        </p:nvSpPr>
        <p:spPr>
          <a:xfrm>
            <a:off x="3253022" y="1206932"/>
            <a:ext cx="2700000" cy="3941734"/>
          </a:xfrm>
          <a:prstGeom prst="rect">
            <a:avLst/>
          </a:prstGeom>
          <a:noFill/>
          <a:ln w="19050">
            <a:solidFill>
              <a:srgbClr val="FF5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0" name="Rectangle 29">
            <a:extLst>
              <a:ext uri="{FF2B5EF4-FFF2-40B4-BE49-F238E27FC236}">
                <a16:creationId xmlns:a16="http://schemas.microsoft.com/office/drawing/2014/main" id="{275EB4D6-BC4D-4AE3-8A3D-1D35AE6F916E}"/>
              </a:ext>
            </a:extLst>
          </p:cNvPr>
          <p:cNvSpPr/>
          <p:nvPr/>
        </p:nvSpPr>
        <p:spPr>
          <a:xfrm>
            <a:off x="8948049" y="1206932"/>
            <a:ext cx="2700000" cy="3941734"/>
          </a:xfrm>
          <a:prstGeom prst="rect">
            <a:avLst/>
          </a:prstGeom>
          <a:noFill/>
          <a:ln w="19050">
            <a:solidFill>
              <a:srgbClr val="FF5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Rectangle 30">
            <a:extLst>
              <a:ext uri="{FF2B5EF4-FFF2-40B4-BE49-F238E27FC236}">
                <a16:creationId xmlns:a16="http://schemas.microsoft.com/office/drawing/2014/main" id="{771DE9CC-702E-4803-BA76-A1E782C3A33C}"/>
              </a:ext>
            </a:extLst>
          </p:cNvPr>
          <p:cNvSpPr/>
          <p:nvPr/>
        </p:nvSpPr>
        <p:spPr>
          <a:xfrm>
            <a:off x="6100535" y="3245580"/>
            <a:ext cx="2698629" cy="1903086"/>
          </a:xfrm>
          <a:prstGeom prst="rect">
            <a:avLst/>
          </a:prstGeom>
          <a:noFill/>
          <a:ln w="19050">
            <a:solidFill>
              <a:srgbClr val="FF5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aphicFrame>
        <p:nvGraphicFramePr>
          <p:cNvPr id="14" name="Object 13" hidden="1">
            <a:extLst>
              <a:ext uri="{FF2B5EF4-FFF2-40B4-BE49-F238E27FC236}">
                <a16:creationId xmlns:a16="http://schemas.microsoft.com/office/drawing/2014/main" id="{B671AAD3-5049-422C-8D14-790D7C420C25}"/>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484" name="think-cell Slide" r:id="rId4" imgW="663" imgH="664" progId="TCLayout.ActiveDocument.1">
                  <p:embed/>
                </p:oleObj>
              </mc:Choice>
              <mc:Fallback>
                <p:oleObj name="think-cell Slide" r:id="rId4" imgW="663" imgH="664" progId="TCLayout.ActiveDocument.1">
                  <p:embed/>
                  <p:pic>
                    <p:nvPicPr>
                      <p:cNvPr id="14" name="Object 13" hidden="1">
                        <a:extLst>
                          <a:ext uri="{FF2B5EF4-FFF2-40B4-BE49-F238E27FC236}">
                            <a16:creationId xmlns:a16="http://schemas.microsoft.com/office/drawing/2014/main" id="{B671AAD3-5049-422C-8D14-790D7C420C2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3" name="CaixaDeTexto 6">
            <a:extLst>
              <a:ext uri="{FF2B5EF4-FFF2-40B4-BE49-F238E27FC236}">
                <a16:creationId xmlns:a16="http://schemas.microsoft.com/office/drawing/2014/main" id="{753B1263-4075-411D-AD03-931BBF17A90F}"/>
              </a:ext>
            </a:extLst>
          </p:cNvPr>
          <p:cNvSpPr txBox="1"/>
          <p:nvPr/>
        </p:nvSpPr>
        <p:spPr>
          <a:xfrm>
            <a:off x="387844" y="5816554"/>
            <a:ext cx="11324492" cy="646331"/>
          </a:xfrm>
          <a:prstGeom prst="rect">
            <a:avLst/>
          </a:prstGeom>
          <a:noFill/>
        </p:spPr>
        <p:txBody>
          <a:bodyPr wrap="square" rtlCol="0">
            <a:spAutoFit/>
          </a:bodyPr>
          <a:lstStyle/>
          <a:p>
            <a:pPr algn="just"/>
            <a:r>
              <a:rPr lang="pt-PT" dirty="0" err="1"/>
              <a:t>There</a:t>
            </a:r>
            <a:r>
              <a:rPr lang="pt-PT" dirty="0"/>
              <a:t> </a:t>
            </a:r>
            <a:r>
              <a:rPr lang="pt-PT" dirty="0" err="1"/>
              <a:t>were</a:t>
            </a:r>
            <a:r>
              <a:rPr lang="pt-PT" dirty="0"/>
              <a:t> a total </a:t>
            </a:r>
            <a:r>
              <a:rPr lang="pt-PT" dirty="0" err="1"/>
              <a:t>of</a:t>
            </a:r>
            <a:r>
              <a:rPr lang="pt-PT" dirty="0"/>
              <a:t> 33 </a:t>
            </a:r>
            <a:r>
              <a:rPr lang="pt-PT" dirty="0" err="1"/>
              <a:t>variables</a:t>
            </a:r>
            <a:r>
              <a:rPr lang="pt-PT" dirty="0"/>
              <a:t> </a:t>
            </a:r>
            <a:r>
              <a:rPr lang="pt-PT" dirty="0" err="1"/>
              <a:t>that</a:t>
            </a:r>
            <a:r>
              <a:rPr lang="pt-PT" dirty="0"/>
              <a:t> </a:t>
            </a:r>
            <a:r>
              <a:rPr lang="pt-PT" dirty="0" err="1"/>
              <a:t>could</a:t>
            </a:r>
            <a:r>
              <a:rPr lang="pt-PT" dirty="0"/>
              <a:t> </a:t>
            </a:r>
            <a:r>
              <a:rPr lang="pt-PT" dirty="0" err="1"/>
              <a:t>eventually</a:t>
            </a:r>
            <a:r>
              <a:rPr lang="pt-PT" dirty="0"/>
              <a:t> </a:t>
            </a:r>
            <a:r>
              <a:rPr lang="pt-PT" dirty="0" err="1"/>
              <a:t>explain</a:t>
            </a:r>
            <a:r>
              <a:rPr lang="pt-PT" dirty="0"/>
              <a:t> </a:t>
            </a:r>
            <a:r>
              <a:rPr lang="pt-PT" dirty="0" err="1"/>
              <a:t>the</a:t>
            </a:r>
            <a:r>
              <a:rPr lang="pt-PT" dirty="0"/>
              <a:t> </a:t>
            </a:r>
            <a:r>
              <a:rPr lang="pt-PT" dirty="0" err="1"/>
              <a:t>price</a:t>
            </a:r>
            <a:r>
              <a:rPr lang="pt-PT" dirty="0"/>
              <a:t> </a:t>
            </a:r>
            <a:r>
              <a:rPr lang="pt-PT" dirty="0" err="1"/>
              <a:t>of</a:t>
            </a:r>
            <a:r>
              <a:rPr lang="pt-PT" dirty="0"/>
              <a:t> </a:t>
            </a:r>
            <a:r>
              <a:rPr lang="pt-PT" dirty="0" err="1"/>
              <a:t>the</a:t>
            </a:r>
            <a:r>
              <a:rPr lang="pt-PT" dirty="0"/>
              <a:t> </a:t>
            </a:r>
            <a:r>
              <a:rPr lang="pt-PT" dirty="0" err="1"/>
              <a:t>rental</a:t>
            </a:r>
            <a:r>
              <a:rPr lang="pt-PT" dirty="0"/>
              <a:t> per </a:t>
            </a:r>
            <a:r>
              <a:rPr lang="pt-PT" dirty="0" err="1"/>
              <a:t>night</a:t>
            </a:r>
            <a:r>
              <a:rPr lang="pt-PT" dirty="0"/>
              <a:t>. </a:t>
            </a:r>
            <a:r>
              <a:rPr lang="pt-PT" dirty="0" err="1"/>
              <a:t>Applying</a:t>
            </a:r>
            <a:r>
              <a:rPr lang="pt-PT" dirty="0"/>
              <a:t> </a:t>
            </a:r>
            <a:r>
              <a:rPr lang="pt-PT" dirty="0" err="1"/>
              <a:t>the</a:t>
            </a:r>
            <a:r>
              <a:rPr lang="pt-PT" dirty="0"/>
              <a:t> </a:t>
            </a:r>
            <a:r>
              <a:rPr lang="pt-PT" dirty="0" err="1"/>
              <a:t>Features</a:t>
            </a:r>
            <a:r>
              <a:rPr lang="pt-PT" dirty="0"/>
              <a:t> </a:t>
            </a:r>
            <a:r>
              <a:rPr lang="pt-PT" dirty="0" err="1"/>
              <a:t>Selection</a:t>
            </a:r>
            <a:r>
              <a:rPr lang="pt-PT" dirty="0"/>
              <a:t>, </a:t>
            </a:r>
            <a:r>
              <a:rPr lang="pt-PT" dirty="0" err="1"/>
              <a:t>it</a:t>
            </a:r>
            <a:r>
              <a:rPr lang="pt-PT" dirty="0"/>
              <a:t> </a:t>
            </a:r>
            <a:r>
              <a:rPr lang="pt-PT" dirty="0" err="1"/>
              <a:t>was</a:t>
            </a:r>
            <a:r>
              <a:rPr lang="pt-PT" dirty="0"/>
              <a:t> </a:t>
            </a:r>
            <a:r>
              <a:rPr lang="pt-PT" dirty="0" err="1"/>
              <a:t>possible</a:t>
            </a:r>
            <a:r>
              <a:rPr lang="pt-PT" dirty="0"/>
              <a:t> to </a:t>
            </a:r>
            <a:r>
              <a:rPr lang="pt-PT" dirty="0" err="1"/>
              <a:t>reduce</a:t>
            </a:r>
            <a:r>
              <a:rPr lang="pt-PT" dirty="0"/>
              <a:t> </a:t>
            </a:r>
            <a:r>
              <a:rPr lang="pt-PT" dirty="0" err="1"/>
              <a:t>it</a:t>
            </a:r>
            <a:r>
              <a:rPr lang="pt-PT" dirty="0"/>
              <a:t> to 8 </a:t>
            </a:r>
            <a:r>
              <a:rPr lang="pt-PT" dirty="0" err="1"/>
              <a:t>numeric</a:t>
            </a:r>
            <a:r>
              <a:rPr lang="pt-PT" dirty="0"/>
              <a:t> </a:t>
            </a:r>
            <a:r>
              <a:rPr lang="pt-PT" dirty="0" err="1"/>
              <a:t>variables</a:t>
            </a:r>
            <a:r>
              <a:rPr lang="pt-PT" dirty="0"/>
              <a:t> </a:t>
            </a:r>
            <a:r>
              <a:rPr lang="pt-PT" dirty="0" err="1"/>
              <a:t>and</a:t>
            </a:r>
            <a:r>
              <a:rPr lang="pt-PT" dirty="0"/>
              <a:t> 3 </a:t>
            </a:r>
            <a:r>
              <a:rPr lang="pt-PT" dirty="0" err="1"/>
              <a:t>categorical</a:t>
            </a:r>
            <a:endParaRPr lang="en-US" dirty="0"/>
          </a:p>
        </p:txBody>
      </p:sp>
      <p:sp>
        <p:nvSpPr>
          <p:cNvPr id="17" name="Rectangle 16">
            <a:extLst>
              <a:ext uri="{FF2B5EF4-FFF2-40B4-BE49-F238E27FC236}">
                <a16:creationId xmlns:a16="http://schemas.microsoft.com/office/drawing/2014/main" id="{35E98432-CEE5-4CBB-869C-B14D717B53CE}"/>
              </a:ext>
            </a:extLst>
          </p:cNvPr>
          <p:cNvSpPr/>
          <p:nvPr/>
        </p:nvSpPr>
        <p:spPr>
          <a:xfrm>
            <a:off x="6100535" y="1206931"/>
            <a:ext cx="2700000" cy="1835033"/>
          </a:xfrm>
          <a:prstGeom prst="rect">
            <a:avLst/>
          </a:prstGeom>
          <a:noFill/>
          <a:ln w="19050">
            <a:solidFill>
              <a:srgbClr val="FF5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20" name="Picture 19">
            <a:extLst>
              <a:ext uri="{FF2B5EF4-FFF2-40B4-BE49-F238E27FC236}">
                <a16:creationId xmlns:a16="http://schemas.microsoft.com/office/drawing/2014/main" id="{3F56C66F-782A-4293-8765-78C0529C2013}"/>
              </a:ext>
            </a:extLst>
          </p:cNvPr>
          <p:cNvPicPr>
            <a:picLocks noChangeAspect="1"/>
          </p:cNvPicPr>
          <p:nvPr/>
        </p:nvPicPr>
        <p:blipFill>
          <a:blip r:embed="rId6"/>
          <a:stretch>
            <a:fillRect/>
          </a:stretch>
        </p:blipFill>
        <p:spPr>
          <a:xfrm>
            <a:off x="243045" y="1082176"/>
            <a:ext cx="499305" cy="615086"/>
          </a:xfrm>
          <a:prstGeom prst="rect">
            <a:avLst/>
          </a:prstGeom>
        </p:spPr>
      </p:pic>
      <p:pic>
        <p:nvPicPr>
          <p:cNvPr id="21" name="Picture 20">
            <a:extLst>
              <a:ext uri="{FF2B5EF4-FFF2-40B4-BE49-F238E27FC236}">
                <a16:creationId xmlns:a16="http://schemas.microsoft.com/office/drawing/2014/main" id="{A65AF02C-4A2A-4E57-B699-2B6F3FD7783C}"/>
              </a:ext>
            </a:extLst>
          </p:cNvPr>
          <p:cNvPicPr>
            <a:picLocks noChangeAspect="1"/>
          </p:cNvPicPr>
          <p:nvPr/>
        </p:nvPicPr>
        <p:blipFill rotWithShape="1">
          <a:blip r:embed="rId7"/>
          <a:srcRect l="10555" t="3388" r="8522" b="-1"/>
          <a:stretch/>
        </p:blipFill>
        <p:spPr>
          <a:xfrm>
            <a:off x="3141082" y="1082176"/>
            <a:ext cx="595224" cy="615086"/>
          </a:xfrm>
          <a:prstGeom prst="rect">
            <a:avLst/>
          </a:prstGeom>
        </p:spPr>
      </p:pic>
      <p:pic>
        <p:nvPicPr>
          <p:cNvPr id="22" name="Picture 21">
            <a:extLst>
              <a:ext uri="{FF2B5EF4-FFF2-40B4-BE49-F238E27FC236}">
                <a16:creationId xmlns:a16="http://schemas.microsoft.com/office/drawing/2014/main" id="{9688CBA9-24C3-4DFA-B366-E627560D4C4B}"/>
              </a:ext>
            </a:extLst>
          </p:cNvPr>
          <p:cNvPicPr>
            <a:picLocks noChangeAspect="1"/>
          </p:cNvPicPr>
          <p:nvPr/>
        </p:nvPicPr>
        <p:blipFill>
          <a:blip r:embed="rId8"/>
          <a:stretch>
            <a:fillRect/>
          </a:stretch>
        </p:blipFill>
        <p:spPr>
          <a:xfrm>
            <a:off x="6016223" y="1082176"/>
            <a:ext cx="651908" cy="512213"/>
          </a:xfrm>
          <a:prstGeom prst="rect">
            <a:avLst/>
          </a:prstGeom>
        </p:spPr>
      </p:pic>
      <p:pic>
        <p:nvPicPr>
          <p:cNvPr id="23" name="Picture 22">
            <a:extLst>
              <a:ext uri="{FF2B5EF4-FFF2-40B4-BE49-F238E27FC236}">
                <a16:creationId xmlns:a16="http://schemas.microsoft.com/office/drawing/2014/main" id="{2D2EAFA5-9A09-4175-ABCB-A2A9F8C246D7}"/>
              </a:ext>
            </a:extLst>
          </p:cNvPr>
          <p:cNvPicPr>
            <a:picLocks noChangeAspect="1"/>
          </p:cNvPicPr>
          <p:nvPr/>
        </p:nvPicPr>
        <p:blipFill>
          <a:blip r:embed="rId9"/>
          <a:stretch>
            <a:fillRect/>
          </a:stretch>
        </p:blipFill>
        <p:spPr>
          <a:xfrm>
            <a:off x="8884847" y="1117538"/>
            <a:ext cx="468245" cy="441488"/>
          </a:xfrm>
          <a:prstGeom prst="rect">
            <a:avLst/>
          </a:prstGeom>
        </p:spPr>
      </p:pic>
      <p:sp>
        <p:nvSpPr>
          <p:cNvPr id="39" name="TextBox 38">
            <a:extLst>
              <a:ext uri="{FF2B5EF4-FFF2-40B4-BE49-F238E27FC236}">
                <a16:creationId xmlns:a16="http://schemas.microsoft.com/office/drawing/2014/main" id="{57E27746-7377-44FE-ACB0-B19DD647094D}"/>
              </a:ext>
            </a:extLst>
          </p:cNvPr>
          <p:cNvSpPr txBox="1"/>
          <p:nvPr/>
        </p:nvSpPr>
        <p:spPr>
          <a:xfrm>
            <a:off x="762201" y="1237552"/>
            <a:ext cx="1871859" cy="276999"/>
          </a:xfrm>
          <a:prstGeom prst="rect">
            <a:avLst/>
          </a:prstGeom>
          <a:noFill/>
        </p:spPr>
        <p:txBody>
          <a:bodyPr wrap="none" rtlCol="0">
            <a:spAutoFit/>
          </a:bodyPr>
          <a:lstStyle/>
          <a:p>
            <a:r>
              <a:rPr lang="pt-PT" sz="1200" b="1" u="sng" dirty="0"/>
              <a:t>LISTING CHARACTERISTICS</a:t>
            </a:r>
          </a:p>
        </p:txBody>
      </p:sp>
      <p:sp>
        <p:nvSpPr>
          <p:cNvPr id="40" name="TextBox 39">
            <a:extLst>
              <a:ext uri="{FF2B5EF4-FFF2-40B4-BE49-F238E27FC236}">
                <a16:creationId xmlns:a16="http://schemas.microsoft.com/office/drawing/2014/main" id="{8EE8EAB7-768C-4D4A-9A6D-38AF17BFBBA0}"/>
              </a:ext>
            </a:extLst>
          </p:cNvPr>
          <p:cNvSpPr txBox="1"/>
          <p:nvPr/>
        </p:nvSpPr>
        <p:spPr>
          <a:xfrm>
            <a:off x="3771879" y="1237552"/>
            <a:ext cx="1826847" cy="276999"/>
          </a:xfrm>
          <a:prstGeom prst="rect">
            <a:avLst/>
          </a:prstGeom>
          <a:noFill/>
        </p:spPr>
        <p:txBody>
          <a:bodyPr wrap="none" rtlCol="0">
            <a:spAutoFit/>
          </a:bodyPr>
          <a:lstStyle/>
          <a:p>
            <a:r>
              <a:rPr lang="pt-PT" sz="1200" b="1" u="sng" dirty="0"/>
              <a:t>HOUSE CHARACTERISTICS</a:t>
            </a:r>
          </a:p>
        </p:txBody>
      </p:sp>
      <p:sp>
        <p:nvSpPr>
          <p:cNvPr id="41" name="TextBox 40">
            <a:extLst>
              <a:ext uri="{FF2B5EF4-FFF2-40B4-BE49-F238E27FC236}">
                <a16:creationId xmlns:a16="http://schemas.microsoft.com/office/drawing/2014/main" id="{5F0243B9-6401-414A-AC8F-F24C3526E247}"/>
              </a:ext>
            </a:extLst>
          </p:cNvPr>
          <p:cNvSpPr txBox="1"/>
          <p:nvPr/>
        </p:nvSpPr>
        <p:spPr>
          <a:xfrm>
            <a:off x="6639272" y="1237552"/>
            <a:ext cx="1725985" cy="276999"/>
          </a:xfrm>
          <a:prstGeom prst="rect">
            <a:avLst/>
          </a:prstGeom>
          <a:noFill/>
        </p:spPr>
        <p:txBody>
          <a:bodyPr wrap="none" rtlCol="0">
            <a:spAutoFit/>
          </a:bodyPr>
          <a:lstStyle/>
          <a:p>
            <a:r>
              <a:rPr lang="pt-PT" sz="1200" b="1" u="sng" dirty="0"/>
              <a:t>HOST CHARACTERISTICS</a:t>
            </a:r>
          </a:p>
        </p:txBody>
      </p:sp>
      <p:sp>
        <p:nvSpPr>
          <p:cNvPr id="42" name="TextBox 41">
            <a:extLst>
              <a:ext uri="{FF2B5EF4-FFF2-40B4-BE49-F238E27FC236}">
                <a16:creationId xmlns:a16="http://schemas.microsoft.com/office/drawing/2014/main" id="{DE4C4F18-33CC-441B-AD94-837547AC0B94}"/>
              </a:ext>
            </a:extLst>
          </p:cNvPr>
          <p:cNvSpPr txBox="1"/>
          <p:nvPr/>
        </p:nvSpPr>
        <p:spPr>
          <a:xfrm>
            <a:off x="9437404" y="1237552"/>
            <a:ext cx="1861279" cy="276999"/>
          </a:xfrm>
          <a:prstGeom prst="rect">
            <a:avLst/>
          </a:prstGeom>
          <a:noFill/>
        </p:spPr>
        <p:txBody>
          <a:bodyPr wrap="none" rtlCol="0">
            <a:spAutoFit/>
          </a:bodyPr>
          <a:lstStyle/>
          <a:p>
            <a:r>
              <a:rPr lang="pt-PT" sz="1200" b="1" u="sng" dirty="0"/>
              <a:t>RATING CHARACTERISTICS</a:t>
            </a:r>
          </a:p>
        </p:txBody>
      </p:sp>
      <p:sp>
        <p:nvSpPr>
          <p:cNvPr id="63" name="TextBox 62">
            <a:extLst>
              <a:ext uri="{FF2B5EF4-FFF2-40B4-BE49-F238E27FC236}">
                <a16:creationId xmlns:a16="http://schemas.microsoft.com/office/drawing/2014/main" id="{8F93C3E6-01E3-4FA3-AAAA-61F71F846766}"/>
              </a:ext>
            </a:extLst>
          </p:cNvPr>
          <p:cNvSpPr txBox="1"/>
          <p:nvPr/>
        </p:nvSpPr>
        <p:spPr>
          <a:xfrm>
            <a:off x="6455856" y="3276200"/>
            <a:ext cx="1067921" cy="276999"/>
          </a:xfrm>
          <a:prstGeom prst="rect">
            <a:avLst/>
          </a:prstGeom>
          <a:noFill/>
        </p:spPr>
        <p:txBody>
          <a:bodyPr wrap="none" rtlCol="0">
            <a:spAutoFit/>
          </a:bodyPr>
          <a:lstStyle/>
          <a:p>
            <a:r>
              <a:rPr lang="pt-PT" sz="1200" b="1" u="sng" dirty="0"/>
              <a:t>PERMISSIONS</a:t>
            </a:r>
          </a:p>
        </p:txBody>
      </p:sp>
      <p:sp>
        <p:nvSpPr>
          <p:cNvPr id="72" name="CaixaDeTexto 12">
            <a:extLst>
              <a:ext uri="{FF2B5EF4-FFF2-40B4-BE49-F238E27FC236}">
                <a16:creationId xmlns:a16="http://schemas.microsoft.com/office/drawing/2014/main" id="{9F11B1BF-023E-4144-BF5F-81BC0243305E}"/>
              </a:ext>
            </a:extLst>
          </p:cNvPr>
          <p:cNvSpPr txBox="1"/>
          <p:nvPr/>
        </p:nvSpPr>
        <p:spPr>
          <a:xfrm>
            <a:off x="9118969" y="1672401"/>
            <a:ext cx="1894173" cy="1754326"/>
          </a:xfrm>
          <a:prstGeom prst="rect">
            <a:avLst/>
          </a:prstGeom>
          <a:noFill/>
        </p:spPr>
        <p:txBody>
          <a:bodyPr wrap="none" rtlCol="0">
            <a:spAutoFit/>
          </a:bodyPr>
          <a:lstStyle>
            <a:defPPr>
              <a:defRPr lang="en-US"/>
            </a:defPPr>
            <a:lvl1pPr marL="285750" indent="-285750">
              <a:buFont typeface="Arial" panose="020B0604020202020204" pitchFamily="34" charset="0"/>
              <a:buChar char="•"/>
              <a:defRPr sz="1050"/>
            </a:lvl1pPr>
          </a:lstStyle>
          <a:p>
            <a:pPr>
              <a:lnSpc>
                <a:spcPct val="150000"/>
              </a:lnSpc>
            </a:pPr>
            <a:r>
              <a:rPr lang="pt-PT" sz="1200" dirty="0" err="1">
                <a:solidFill>
                  <a:schemeClr val="bg1">
                    <a:lumMod val="85000"/>
                  </a:schemeClr>
                </a:solidFill>
              </a:rPr>
              <a:t>Location</a:t>
            </a:r>
            <a:r>
              <a:rPr lang="pt-PT" sz="1200" dirty="0"/>
              <a:t> </a:t>
            </a:r>
            <a:r>
              <a:rPr lang="pt-PT" sz="1200" dirty="0">
                <a:solidFill>
                  <a:schemeClr val="bg1">
                    <a:lumMod val="85000"/>
                  </a:schemeClr>
                </a:solidFill>
              </a:rPr>
              <a:t>Rating</a:t>
            </a:r>
          </a:p>
          <a:p>
            <a:pPr>
              <a:lnSpc>
                <a:spcPct val="150000"/>
              </a:lnSpc>
            </a:pPr>
            <a:r>
              <a:rPr lang="pt-PT" sz="1200" dirty="0">
                <a:solidFill>
                  <a:schemeClr val="bg1">
                    <a:lumMod val="85000"/>
                  </a:schemeClr>
                </a:solidFill>
              </a:rPr>
              <a:t>Rating</a:t>
            </a:r>
            <a:endParaRPr lang="en-US" sz="1200" dirty="0">
              <a:solidFill>
                <a:schemeClr val="bg1">
                  <a:lumMod val="85000"/>
                </a:schemeClr>
              </a:solidFill>
            </a:endParaRPr>
          </a:p>
          <a:p>
            <a:pPr>
              <a:lnSpc>
                <a:spcPct val="150000"/>
              </a:lnSpc>
            </a:pPr>
            <a:r>
              <a:rPr lang="pt-PT" sz="1200" dirty="0" err="1">
                <a:solidFill>
                  <a:schemeClr val="bg1">
                    <a:lumMod val="85000"/>
                  </a:schemeClr>
                </a:solidFill>
              </a:rPr>
              <a:t>Accuracy</a:t>
            </a:r>
            <a:r>
              <a:rPr lang="pt-PT" sz="1200" dirty="0"/>
              <a:t> </a:t>
            </a:r>
            <a:r>
              <a:rPr lang="pt-PT" sz="1200" dirty="0">
                <a:solidFill>
                  <a:schemeClr val="bg1">
                    <a:lumMod val="85000"/>
                  </a:schemeClr>
                </a:solidFill>
              </a:rPr>
              <a:t>Rating</a:t>
            </a:r>
            <a:endParaRPr lang="en-US" sz="1200" dirty="0">
              <a:solidFill>
                <a:schemeClr val="bg1">
                  <a:lumMod val="85000"/>
                </a:schemeClr>
              </a:solidFill>
            </a:endParaRPr>
          </a:p>
          <a:p>
            <a:pPr>
              <a:lnSpc>
                <a:spcPct val="150000"/>
              </a:lnSpc>
            </a:pPr>
            <a:r>
              <a:rPr lang="pt-PT" sz="1200" dirty="0">
                <a:solidFill>
                  <a:schemeClr val="bg1">
                    <a:lumMod val="85000"/>
                  </a:schemeClr>
                </a:solidFill>
              </a:rPr>
              <a:t>Check-in</a:t>
            </a:r>
            <a:r>
              <a:rPr lang="pt-PT" sz="1200" dirty="0"/>
              <a:t> </a:t>
            </a:r>
            <a:r>
              <a:rPr lang="pt-PT" sz="1200" dirty="0">
                <a:solidFill>
                  <a:schemeClr val="bg1">
                    <a:lumMod val="85000"/>
                  </a:schemeClr>
                </a:solidFill>
              </a:rPr>
              <a:t>Rating</a:t>
            </a:r>
            <a:endParaRPr lang="en-US" sz="1200" dirty="0">
              <a:solidFill>
                <a:schemeClr val="bg1">
                  <a:lumMod val="85000"/>
                </a:schemeClr>
              </a:solidFill>
            </a:endParaRPr>
          </a:p>
          <a:p>
            <a:pPr>
              <a:lnSpc>
                <a:spcPct val="150000"/>
              </a:lnSpc>
            </a:pPr>
            <a:r>
              <a:rPr lang="pt-PT" sz="1200" dirty="0" err="1">
                <a:solidFill>
                  <a:schemeClr val="bg1">
                    <a:lumMod val="85000"/>
                  </a:schemeClr>
                </a:solidFill>
              </a:rPr>
              <a:t>Communication</a:t>
            </a:r>
            <a:r>
              <a:rPr lang="pt-PT" sz="1200" dirty="0"/>
              <a:t> </a:t>
            </a:r>
            <a:r>
              <a:rPr lang="pt-PT" sz="1200" dirty="0">
                <a:solidFill>
                  <a:schemeClr val="bg1">
                    <a:lumMod val="85000"/>
                  </a:schemeClr>
                </a:solidFill>
              </a:rPr>
              <a:t>Rating</a:t>
            </a:r>
            <a:endParaRPr lang="en-US" sz="1200" dirty="0">
              <a:solidFill>
                <a:schemeClr val="bg1">
                  <a:lumMod val="85000"/>
                </a:schemeClr>
              </a:solidFill>
            </a:endParaRPr>
          </a:p>
          <a:p>
            <a:pPr>
              <a:lnSpc>
                <a:spcPct val="150000"/>
              </a:lnSpc>
            </a:pPr>
            <a:r>
              <a:rPr lang="pt-PT" sz="1200" dirty="0" err="1">
                <a:solidFill>
                  <a:schemeClr val="bg1">
                    <a:lumMod val="85000"/>
                  </a:schemeClr>
                </a:solidFill>
              </a:rPr>
              <a:t>Cleanliness</a:t>
            </a:r>
            <a:r>
              <a:rPr lang="pt-PT" sz="1200" dirty="0"/>
              <a:t> </a:t>
            </a:r>
            <a:r>
              <a:rPr lang="pt-PT" sz="1200" dirty="0">
                <a:solidFill>
                  <a:schemeClr val="bg1">
                    <a:lumMod val="85000"/>
                  </a:schemeClr>
                </a:solidFill>
              </a:rPr>
              <a:t>Rating</a:t>
            </a:r>
            <a:endParaRPr lang="en-US" sz="1200" dirty="0">
              <a:solidFill>
                <a:schemeClr val="bg1">
                  <a:lumMod val="85000"/>
                </a:schemeClr>
              </a:solidFill>
            </a:endParaRPr>
          </a:p>
        </p:txBody>
      </p:sp>
      <p:sp>
        <p:nvSpPr>
          <p:cNvPr id="74" name="CaixaDeTexto 12">
            <a:extLst>
              <a:ext uri="{FF2B5EF4-FFF2-40B4-BE49-F238E27FC236}">
                <a16:creationId xmlns:a16="http://schemas.microsoft.com/office/drawing/2014/main" id="{F51C12E9-1696-4F4D-8B72-75AF057C7964}"/>
              </a:ext>
            </a:extLst>
          </p:cNvPr>
          <p:cNvSpPr txBox="1"/>
          <p:nvPr/>
        </p:nvSpPr>
        <p:spPr>
          <a:xfrm>
            <a:off x="6269008" y="1587915"/>
            <a:ext cx="1435971" cy="1200329"/>
          </a:xfrm>
          <a:prstGeom prst="rect">
            <a:avLst/>
          </a:prstGeom>
          <a:noFill/>
        </p:spPr>
        <p:txBody>
          <a:bodyPr wrap="none" rtlCol="0">
            <a:spAutoFit/>
          </a:bodyPr>
          <a:lstStyle>
            <a:defPPr>
              <a:defRPr lang="en-US"/>
            </a:defPPr>
            <a:lvl1pPr marL="285750" indent="-285750">
              <a:buFont typeface="Arial" panose="020B0604020202020204" pitchFamily="34" charset="0"/>
              <a:buChar char="•"/>
              <a:defRPr sz="1050"/>
            </a:lvl1pPr>
          </a:lstStyle>
          <a:p>
            <a:pPr>
              <a:lnSpc>
                <a:spcPct val="150000"/>
              </a:lnSpc>
            </a:pPr>
            <a:r>
              <a:rPr lang="pt-PT" sz="1200" dirty="0" err="1">
                <a:solidFill>
                  <a:schemeClr val="bg1">
                    <a:lumMod val="85000"/>
                  </a:schemeClr>
                </a:solidFill>
              </a:rPr>
              <a:t>Super</a:t>
            </a:r>
            <a:r>
              <a:rPr lang="pt-PT" sz="1200" dirty="0"/>
              <a:t> </a:t>
            </a:r>
            <a:r>
              <a:rPr lang="pt-PT" sz="1200" dirty="0" err="1">
                <a:solidFill>
                  <a:schemeClr val="bg1">
                    <a:lumMod val="85000"/>
                  </a:schemeClr>
                </a:solidFill>
              </a:rPr>
              <a:t>Host</a:t>
            </a:r>
            <a:r>
              <a:rPr lang="pt-PT" sz="1200" dirty="0">
                <a:solidFill>
                  <a:schemeClr val="bg1">
                    <a:lumMod val="85000"/>
                  </a:schemeClr>
                </a:solidFill>
              </a:rPr>
              <a:t>?</a:t>
            </a:r>
          </a:p>
          <a:p>
            <a:pPr>
              <a:lnSpc>
                <a:spcPct val="150000"/>
              </a:lnSpc>
            </a:pPr>
            <a:r>
              <a:rPr lang="pt-PT" sz="1200" dirty="0" err="1">
                <a:solidFill>
                  <a:schemeClr val="bg1">
                    <a:lumMod val="85000"/>
                  </a:schemeClr>
                </a:solidFill>
              </a:rPr>
              <a:t>Verified</a:t>
            </a:r>
            <a:r>
              <a:rPr lang="pt-PT" sz="1200" dirty="0"/>
              <a:t> </a:t>
            </a:r>
            <a:r>
              <a:rPr lang="pt-PT" sz="1200" dirty="0" err="1">
                <a:solidFill>
                  <a:schemeClr val="bg1">
                    <a:lumMod val="85000"/>
                  </a:schemeClr>
                </a:solidFill>
              </a:rPr>
              <a:t>Host</a:t>
            </a:r>
            <a:r>
              <a:rPr lang="pt-PT" sz="1200" dirty="0">
                <a:solidFill>
                  <a:schemeClr val="bg1">
                    <a:lumMod val="85000"/>
                  </a:schemeClr>
                </a:solidFill>
              </a:rPr>
              <a:t>?</a:t>
            </a:r>
            <a:endParaRPr lang="en-US" sz="1200" dirty="0">
              <a:solidFill>
                <a:schemeClr val="bg1">
                  <a:lumMod val="85000"/>
                </a:schemeClr>
              </a:solidFill>
            </a:endParaRPr>
          </a:p>
          <a:p>
            <a:pPr>
              <a:lnSpc>
                <a:spcPct val="150000"/>
              </a:lnSpc>
            </a:pPr>
            <a:r>
              <a:rPr lang="pt-PT" sz="1200" b="1" dirty="0"/>
              <a:t># </a:t>
            </a:r>
            <a:r>
              <a:rPr lang="pt-PT" sz="1200" b="1" dirty="0" err="1"/>
              <a:t>Languages</a:t>
            </a:r>
            <a:endParaRPr lang="pt-PT" sz="1200" b="1" dirty="0"/>
          </a:p>
          <a:p>
            <a:pPr>
              <a:lnSpc>
                <a:spcPct val="150000"/>
              </a:lnSpc>
            </a:pPr>
            <a:r>
              <a:rPr lang="pt-PT" sz="1200" b="1" dirty="0"/>
              <a:t>Response Time</a:t>
            </a:r>
            <a:endParaRPr lang="en-US" sz="1200" b="1" dirty="0"/>
          </a:p>
        </p:txBody>
      </p:sp>
      <p:sp>
        <p:nvSpPr>
          <p:cNvPr id="75" name="CaixaDeTexto 8">
            <a:extLst>
              <a:ext uri="{FF2B5EF4-FFF2-40B4-BE49-F238E27FC236}">
                <a16:creationId xmlns:a16="http://schemas.microsoft.com/office/drawing/2014/main" id="{679CAF5F-17CB-4CF2-9B5E-48B401D47168}"/>
              </a:ext>
            </a:extLst>
          </p:cNvPr>
          <p:cNvSpPr txBox="1"/>
          <p:nvPr/>
        </p:nvSpPr>
        <p:spPr>
          <a:xfrm>
            <a:off x="6342307" y="3610407"/>
            <a:ext cx="1007007" cy="1477328"/>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pt-PT" sz="1200" dirty="0" err="1">
                <a:solidFill>
                  <a:schemeClr val="bg1">
                    <a:lumMod val="85000"/>
                  </a:schemeClr>
                </a:solidFill>
              </a:rPr>
              <a:t>Children</a:t>
            </a:r>
            <a:endParaRPr lang="pt-PT" sz="1200" dirty="0">
              <a:solidFill>
                <a:schemeClr val="bg1">
                  <a:lumMod val="85000"/>
                </a:schemeClr>
              </a:solidFill>
            </a:endParaRPr>
          </a:p>
          <a:p>
            <a:pPr marL="285750" indent="-285750">
              <a:lnSpc>
                <a:spcPct val="150000"/>
              </a:lnSpc>
              <a:buFont typeface="Arial" panose="020B0604020202020204" pitchFamily="34" charset="0"/>
              <a:buChar char="•"/>
            </a:pPr>
            <a:r>
              <a:rPr lang="pt-PT" sz="1200" dirty="0" err="1">
                <a:solidFill>
                  <a:schemeClr val="bg1">
                    <a:lumMod val="85000"/>
                  </a:schemeClr>
                </a:solidFill>
              </a:rPr>
              <a:t>Events</a:t>
            </a:r>
            <a:endParaRPr lang="en-US" sz="1200" dirty="0">
              <a:solidFill>
                <a:schemeClr val="bg1">
                  <a:lumMod val="85000"/>
                </a:schemeClr>
              </a:solidFill>
            </a:endParaRPr>
          </a:p>
          <a:p>
            <a:pPr marL="285750" indent="-285750">
              <a:lnSpc>
                <a:spcPct val="150000"/>
              </a:lnSpc>
              <a:buFont typeface="Arial" panose="020B0604020202020204" pitchFamily="34" charset="0"/>
              <a:buChar char="•"/>
            </a:pPr>
            <a:r>
              <a:rPr lang="pt-PT" sz="1200" dirty="0" err="1">
                <a:solidFill>
                  <a:schemeClr val="bg1">
                    <a:lumMod val="85000"/>
                  </a:schemeClr>
                </a:solidFill>
              </a:rPr>
              <a:t>Pets</a:t>
            </a:r>
            <a:endParaRPr lang="en-US" sz="1200" dirty="0">
              <a:solidFill>
                <a:schemeClr val="bg1">
                  <a:lumMod val="85000"/>
                </a:schemeClr>
              </a:solidFill>
            </a:endParaRPr>
          </a:p>
          <a:p>
            <a:pPr marL="285750" indent="-285750">
              <a:lnSpc>
                <a:spcPct val="150000"/>
              </a:lnSpc>
              <a:buFont typeface="Arial" panose="020B0604020202020204" pitchFamily="34" charset="0"/>
              <a:buChar char="•"/>
            </a:pPr>
            <a:r>
              <a:rPr lang="pt-PT" sz="1200" dirty="0">
                <a:solidFill>
                  <a:schemeClr val="bg1">
                    <a:lumMod val="85000"/>
                  </a:schemeClr>
                </a:solidFill>
              </a:rPr>
              <a:t>Smoking</a:t>
            </a:r>
            <a:endParaRPr lang="en-US" sz="1200" dirty="0">
              <a:solidFill>
                <a:schemeClr val="bg1">
                  <a:lumMod val="85000"/>
                </a:schemeClr>
              </a:solidFill>
            </a:endParaRPr>
          </a:p>
          <a:p>
            <a:pPr marL="285750" indent="-285750">
              <a:lnSpc>
                <a:spcPct val="150000"/>
              </a:lnSpc>
              <a:buFont typeface="Arial" panose="020B0604020202020204" pitchFamily="34" charset="0"/>
              <a:buChar char="•"/>
            </a:pPr>
            <a:r>
              <a:rPr lang="pt-PT" sz="1200" dirty="0" err="1">
                <a:solidFill>
                  <a:schemeClr val="bg1">
                    <a:lumMod val="85000"/>
                  </a:schemeClr>
                </a:solidFill>
              </a:rPr>
              <a:t>Infants</a:t>
            </a:r>
            <a:endParaRPr lang="en-US" sz="1200" dirty="0">
              <a:solidFill>
                <a:schemeClr val="bg1">
                  <a:lumMod val="85000"/>
                </a:schemeClr>
              </a:solidFill>
            </a:endParaRPr>
          </a:p>
        </p:txBody>
      </p:sp>
      <p:pic>
        <p:nvPicPr>
          <p:cNvPr id="77" name="Picture 76">
            <a:extLst>
              <a:ext uri="{FF2B5EF4-FFF2-40B4-BE49-F238E27FC236}">
                <a16:creationId xmlns:a16="http://schemas.microsoft.com/office/drawing/2014/main" id="{3CFDF573-E206-4B1B-BE85-485020491B51}"/>
              </a:ext>
            </a:extLst>
          </p:cNvPr>
          <p:cNvPicPr>
            <a:picLocks noChangeAspect="1"/>
          </p:cNvPicPr>
          <p:nvPr/>
        </p:nvPicPr>
        <p:blipFill>
          <a:blip r:embed="rId10"/>
          <a:stretch>
            <a:fillRect/>
          </a:stretch>
        </p:blipFill>
        <p:spPr>
          <a:xfrm>
            <a:off x="5973961" y="3114352"/>
            <a:ext cx="533400" cy="514350"/>
          </a:xfrm>
          <a:prstGeom prst="rect">
            <a:avLst/>
          </a:prstGeom>
        </p:spPr>
      </p:pic>
      <p:sp>
        <p:nvSpPr>
          <p:cNvPr id="25" name="CaixaDeTexto 12">
            <a:extLst>
              <a:ext uri="{FF2B5EF4-FFF2-40B4-BE49-F238E27FC236}">
                <a16:creationId xmlns:a16="http://schemas.microsoft.com/office/drawing/2014/main" id="{FDD9E226-D691-4B27-B90F-558BC3531AE0}"/>
              </a:ext>
            </a:extLst>
          </p:cNvPr>
          <p:cNvSpPr txBox="1"/>
          <p:nvPr/>
        </p:nvSpPr>
        <p:spPr>
          <a:xfrm>
            <a:off x="528196" y="1681107"/>
            <a:ext cx="2385525" cy="2862322"/>
          </a:xfrm>
          <a:prstGeom prst="rect">
            <a:avLst/>
          </a:prstGeom>
          <a:noFill/>
        </p:spPr>
        <p:txBody>
          <a:bodyPr wrap="none" rtlCol="0">
            <a:spAutoFit/>
          </a:bodyPr>
          <a:lstStyle>
            <a:defPPr>
              <a:defRPr lang="en-US"/>
            </a:defPPr>
            <a:lvl1pPr marL="285750" indent="-285750">
              <a:buFont typeface="Arial" panose="020B0604020202020204" pitchFamily="34" charset="0"/>
              <a:buChar char="•"/>
              <a:defRPr sz="1050"/>
            </a:lvl1pPr>
          </a:lstStyle>
          <a:p>
            <a:pPr>
              <a:lnSpc>
                <a:spcPct val="150000"/>
              </a:lnSpc>
            </a:pPr>
            <a:r>
              <a:rPr lang="pt-PT" sz="1200" dirty="0" err="1">
                <a:solidFill>
                  <a:schemeClr val="bg1">
                    <a:lumMod val="85000"/>
                  </a:schemeClr>
                </a:solidFill>
              </a:rPr>
              <a:t>Suitable</a:t>
            </a:r>
            <a:r>
              <a:rPr lang="pt-PT" sz="1200" dirty="0">
                <a:solidFill>
                  <a:schemeClr val="bg1">
                    <a:lumMod val="85000"/>
                  </a:schemeClr>
                </a:solidFill>
              </a:rPr>
              <a:t> for Business Travel?</a:t>
            </a:r>
          </a:p>
          <a:p>
            <a:pPr>
              <a:lnSpc>
                <a:spcPct val="150000"/>
              </a:lnSpc>
            </a:pPr>
            <a:r>
              <a:rPr lang="pt-PT" sz="1200" dirty="0" err="1">
                <a:solidFill>
                  <a:schemeClr val="bg1">
                    <a:lumMod val="85000"/>
                  </a:schemeClr>
                </a:solidFill>
              </a:rPr>
              <a:t>Possibility</a:t>
            </a:r>
            <a:r>
              <a:rPr lang="pt-PT" sz="1200" dirty="0">
                <a:solidFill>
                  <a:schemeClr val="bg1">
                    <a:lumMod val="85000"/>
                  </a:schemeClr>
                </a:solidFill>
              </a:rPr>
              <a:t> for </a:t>
            </a:r>
            <a:r>
              <a:rPr lang="pt-PT" sz="1200" dirty="0" err="1">
                <a:solidFill>
                  <a:schemeClr val="bg1">
                    <a:lumMod val="85000"/>
                  </a:schemeClr>
                </a:solidFill>
              </a:rPr>
              <a:t>Instant</a:t>
            </a:r>
            <a:r>
              <a:rPr lang="pt-PT" sz="1200" dirty="0">
                <a:solidFill>
                  <a:schemeClr val="bg1">
                    <a:lumMod val="85000"/>
                  </a:schemeClr>
                </a:solidFill>
              </a:rPr>
              <a:t> </a:t>
            </a:r>
            <a:r>
              <a:rPr lang="pt-PT" sz="1200" dirty="0" err="1">
                <a:solidFill>
                  <a:schemeClr val="bg1">
                    <a:lumMod val="85000"/>
                  </a:schemeClr>
                </a:solidFill>
              </a:rPr>
              <a:t>Booking</a:t>
            </a:r>
            <a:r>
              <a:rPr lang="pt-PT" sz="1200" dirty="0">
                <a:solidFill>
                  <a:schemeClr val="bg1">
                    <a:lumMod val="85000"/>
                  </a:schemeClr>
                </a:solidFill>
              </a:rPr>
              <a:t>?</a:t>
            </a:r>
            <a:endParaRPr lang="en-US" sz="1200" dirty="0">
              <a:solidFill>
                <a:schemeClr val="bg1">
                  <a:lumMod val="85000"/>
                </a:schemeClr>
              </a:solidFill>
            </a:endParaRPr>
          </a:p>
          <a:p>
            <a:pPr>
              <a:lnSpc>
                <a:spcPct val="150000"/>
              </a:lnSpc>
            </a:pPr>
            <a:r>
              <a:rPr lang="pt-PT" sz="1200" b="1" dirty="0" err="1"/>
              <a:t>Months</a:t>
            </a:r>
            <a:r>
              <a:rPr lang="pt-PT" sz="1200" b="1" dirty="0"/>
              <a:t> </a:t>
            </a:r>
            <a:r>
              <a:rPr lang="pt-PT" sz="1200" b="1" dirty="0" err="1"/>
              <a:t>since</a:t>
            </a:r>
            <a:r>
              <a:rPr lang="pt-PT" sz="1200" b="1" dirty="0"/>
              <a:t> </a:t>
            </a:r>
            <a:r>
              <a:rPr lang="pt-PT" sz="1200" b="1" dirty="0" err="1"/>
              <a:t>creation</a:t>
            </a:r>
            <a:endParaRPr lang="en-US" sz="1200" b="1" dirty="0"/>
          </a:p>
          <a:p>
            <a:pPr>
              <a:lnSpc>
                <a:spcPct val="150000"/>
              </a:lnSpc>
            </a:pPr>
            <a:r>
              <a:rPr lang="pt-PT" sz="1200" dirty="0" err="1">
                <a:solidFill>
                  <a:schemeClr val="bg1">
                    <a:lumMod val="85000"/>
                  </a:schemeClr>
                </a:solidFill>
              </a:rPr>
              <a:t>Fully</a:t>
            </a:r>
            <a:r>
              <a:rPr lang="pt-PT" sz="1200" dirty="0">
                <a:solidFill>
                  <a:schemeClr val="bg1">
                    <a:lumMod val="85000"/>
                  </a:schemeClr>
                </a:solidFill>
              </a:rPr>
              <a:t> </a:t>
            </a:r>
            <a:r>
              <a:rPr lang="pt-PT" sz="1200" dirty="0" err="1">
                <a:solidFill>
                  <a:schemeClr val="bg1">
                    <a:lumMod val="85000"/>
                  </a:schemeClr>
                </a:solidFill>
              </a:rPr>
              <a:t>Refundable</a:t>
            </a:r>
            <a:r>
              <a:rPr lang="pt-PT" sz="1200" dirty="0">
                <a:solidFill>
                  <a:schemeClr val="bg1">
                    <a:lumMod val="85000"/>
                  </a:schemeClr>
                </a:solidFill>
              </a:rPr>
              <a:t>?</a:t>
            </a:r>
            <a:endParaRPr lang="en-US" sz="1200" dirty="0">
              <a:solidFill>
                <a:schemeClr val="bg1">
                  <a:lumMod val="85000"/>
                </a:schemeClr>
              </a:solidFill>
            </a:endParaRPr>
          </a:p>
          <a:p>
            <a:pPr>
              <a:lnSpc>
                <a:spcPct val="150000"/>
              </a:lnSpc>
            </a:pPr>
            <a:r>
              <a:rPr lang="pt-PT" sz="1200" b="1" dirty="0"/>
              <a:t># </a:t>
            </a:r>
            <a:r>
              <a:rPr lang="pt-PT" sz="1200" b="1" dirty="0" err="1"/>
              <a:t>Reviews</a:t>
            </a:r>
            <a:endParaRPr lang="en-US" sz="1200" b="1" dirty="0"/>
          </a:p>
          <a:p>
            <a:pPr>
              <a:lnSpc>
                <a:spcPct val="150000"/>
              </a:lnSpc>
            </a:pPr>
            <a:r>
              <a:rPr lang="pt-PT" sz="1200" b="1" dirty="0" err="1"/>
              <a:t>Days</a:t>
            </a:r>
            <a:r>
              <a:rPr lang="pt-PT" sz="1200" b="1" dirty="0"/>
              <a:t> </a:t>
            </a:r>
            <a:r>
              <a:rPr lang="pt-PT" sz="1200" b="1" dirty="0" err="1"/>
              <a:t>since</a:t>
            </a:r>
            <a:r>
              <a:rPr lang="pt-PT" sz="1200" b="1" dirty="0"/>
              <a:t> </a:t>
            </a:r>
            <a:r>
              <a:rPr lang="pt-PT" sz="1200" b="1" dirty="0" err="1"/>
              <a:t>last</a:t>
            </a:r>
            <a:r>
              <a:rPr lang="pt-PT" sz="1200" b="1" dirty="0"/>
              <a:t> </a:t>
            </a:r>
            <a:r>
              <a:rPr lang="pt-PT" sz="1200" b="1" dirty="0" err="1"/>
              <a:t>uptade</a:t>
            </a:r>
            <a:endParaRPr lang="en-US" sz="1200" b="1" dirty="0"/>
          </a:p>
          <a:p>
            <a:pPr>
              <a:lnSpc>
                <a:spcPct val="150000"/>
              </a:lnSpc>
            </a:pPr>
            <a:r>
              <a:rPr lang="pt-PT" sz="1200" b="1" dirty="0" err="1"/>
              <a:t>Service</a:t>
            </a:r>
            <a:r>
              <a:rPr lang="pt-PT" sz="1200" b="1" dirty="0"/>
              <a:t> </a:t>
            </a:r>
            <a:r>
              <a:rPr lang="pt-PT" sz="1200" b="1" dirty="0" err="1"/>
              <a:t>Fee</a:t>
            </a:r>
            <a:endParaRPr lang="en-US" sz="1200" b="1" dirty="0"/>
          </a:p>
          <a:p>
            <a:pPr>
              <a:lnSpc>
                <a:spcPct val="150000"/>
              </a:lnSpc>
            </a:pPr>
            <a:r>
              <a:rPr lang="pt-PT" sz="1200" dirty="0" err="1">
                <a:solidFill>
                  <a:schemeClr val="bg1">
                    <a:lumMod val="85000"/>
                  </a:schemeClr>
                </a:solidFill>
              </a:rPr>
              <a:t>Monthly</a:t>
            </a:r>
            <a:r>
              <a:rPr lang="pt-PT" sz="1200" dirty="0">
                <a:solidFill>
                  <a:schemeClr val="bg1">
                    <a:lumMod val="85000"/>
                  </a:schemeClr>
                </a:solidFill>
              </a:rPr>
              <a:t> Price </a:t>
            </a:r>
            <a:r>
              <a:rPr lang="pt-PT" sz="1200" dirty="0" err="1">
                <a:solidFill>
                  <a:schemeClr val="bg1">
                    <a:lumMod val="85000"/>
                  </a:schemeClr>
                </a:solidFill>
              </a:rPr>
              <a:t>Factor</a:t>
            </a:r>
            <a:endParaRPr lang="pt-PT" sz="1200" dirty="0">
              <a:solidFill>
                <a:schemeClr val="bg1">
                  <a:lumMod val="85000"/>
                </a:schemeClr>
              </a:solidFill>
            </a:endParaRPr>
          </a:p>
          <a:p>
            <a:pPr>
              <a:lnSpc>
                <a:spcPct val="150000"/>
              </a:lnSpc>
            </a:pPr>
            <a:r>
              <a:rPr lang="pt-PT" sz="1200" b="1" dirty="0"/>
              <a:t># </a:t>
            </a:r>
            <a:r>
              <a:rPr lang="pt-PT" sz="1200" b="1" dirty="0" err="1"/>
              <a:t>Pictures</a:t>
            </a:r>
            <a:endParaRPr lang="en-US" sz="1200" b="1" dirty="0"/>
          </a:p>
          <a:p>
            <a:pPr>
              <a:lnSpc>
                <a:spcPct val="150000"/>
              </a:lnSpc>
            </a:pPr>
            <a:endParaRPr lang="en-US" sz="1200" dirty="0"/>
          </a:p>
        </p:txBody>
      </p:sp>
      <p:sp>
        <p:nvSpPr>
          <p:cNvPr id="26" name="CaixaDeTexto 12">
            <a:extLst>
              <a:ext uri="{FF2B5EF4-FFF2-40B4-BE49-F238E27FC236}">
                <a16:creationId xmlns:a16="http://schemas.microsoft.com/office/drawing/2014/main" id="{57116076-DD53-4E76-A455-2F2076F09C94}"/>
              </a:ext>
            </a:extLst>
          </p:cNvPr>
          <p:cNvSpPr txBox="1"/>
          <p:nvPr/>
        </p:nvSpPr>
        <p:spPr>
          <a:xfrm>
            <a:off x="3363939" y="1672742"/>
            <a:ext cx="2098716" cy="2833724"/>
          </a:xfrm>
          <a:prstGeom prst="rect">
            <a:avLst/>
          </a:prstGeom>
          <a:noFill/>
        </p:spPr>
        <p:txBody>
          <a:bodyPr wrap="none" rtlCol="0">
            <a:spAutoFit/>
          </a:bodyPr>
          <a:lstStyle>
            <a:defPPr>
              <a:defRPr lang="en-US"/>
            </a:defPPr>
            <a:lvl1pPr marL="285750" indent="-285750">
              <a:buFont typeface="Arial" panose="020B0604020202020204" pitchFamily="34" charset="0"/>
              <a:buChar char="•"/>
              <a:defRPr sz="1050"/>
            </a:lvl1pPr>
          </a:lstStyle>
          <a:p>
            <a:pPr>
              <a:lnSpc>
                <a:spcPct val="150000"/>
              </a:lnSpc>
            </a:pPr>
            <a:r>
              <a:rPr lang="pt-PT" sz="1200" dirty="0">
                <a:solidFill>
                  <a:schemeClr val="bg1">
                    <a:lumMod val="85000"/>
                  </a:schemeClr>
                </a:solidFill>
              </a:rPr>
              <a:t># </a:t>
            </a:r>
            <a:r>
              <a:rPr lang="pt-PT" sz="1200" dirty="0" err="1">
                <a:solidFill>
                  <a:schemeClr val="bg1">
                    <a:lumMod val="85000"/>
                  </a:schemeClr>
                </a:solidFill>
              </a:rPr>
              <a:t>Bathrooms</a:t>
            </a:r>
            <a:endParaRPr lang="pt-PT" sz="1200" dirty="0">
              <a:solidFill>
                <a:schemeClr val="bg1">
                  <a:lumMod val="85000"/>
                </a:schemeClr>
              </a:solidFill>
            </a:endParaRPr>
          </a:p>
          <a:p>
            <a:pPr>
              <a:lnSpc>
                <a:spcPct val="150000"/>
              </a:lnSpc>
            </a:pPr>
            <a:r>
              <a:rPr lang="pt-PT" sz="1200" dirty="0">
                <a:solidFill>
                  <a:schemeClr val="bg1">
                    <a:lumMod val="85000"/>
                  </a:schemeClr>
                </a:solidFill>
              </a:rPr>
              <a:t># </a:t>
            </a:r>
            <a:r>
              <a:rPr lang="pt-PT" sz="1200" dirty="0" err="1">
                <a:solidFill>
                  <a:schemeClr val="bg1">
                    <a:lumMod val="85000"/>
                  </a:schemeClr>
                </a:solidFill>
              </a:rPr>
              <a:t>Bedrooms</a:t>
            </a:r>
            <a:endParaRPr lang="pt-PT" sz="1200" dirty="0">
              <a:solidFill>
                <a:schemeClr val="bg1">
                  <a:lumMod val="85000"/>
                </a:schemeClr>
              </a:solidFill>
            </a:endParaRPr>
          </a:p>
          <a:p>
            <a:pPr>
              <a:lnSpc>
                <a:spcPct val="150000"/>
              </a:lnSpc>
            </a:pPr>
            <a:r>
              <a:rPr lang="pt-PT" sz="1200" dirty="0">
                <a:solidFill>
                  <a:schemeClr val="bg1">
                    <a:lumMod val="85000"/>
                  </a:schemeClr>
                </a:solidFill>
              </a:rPr>
              <a:t># </a:t>
            </a:r>
            <a:r>
              <a:rPr lang="pt-PT" sz="1200" dirty="0" err="1">
                <a:solidFill>
                  <a:schemeClr val="bg1">
                    <a:lumMod val="85000"/>
                  </a:schemeClr>
                </a:solidFill>
              </a:rPr>
              <a:t>Beds</a:t>
            </a:r>
            <a:endParaRPr lang="en-US" sz="1200" dirty="0">
              <a:solidFill>
                <a:schemeClr val="bg1">
                  <a:lumMod val="85000"/>
                </a:schemeClr>
              </a:solidFill>
            </a:endParaRPr>
          </a:p>
          <a:p>
            <a:pPr>
              <a:lnSpc>
                <a:spcPct val="150000"/>
              </a:lnSpc>
            </a:pPr>
            <a:r>
              <a:rPr lang="pt-PT" sz="1200" dirty="0" err="1">
                <a:solidFill>
                  <a:schemeClr val="bg1">
                    <a:lumMod val="85000"/>
                  </a:schemeClr>
                </a:solidFill>
              </a:rPr>
              <a:t>Person</a:t>
            </a:r>
            <a:r>
              <a:rPr lang="pt-PT" sz="1200" dirty="0">
                <a:solidFill>
                  <a:schemeClr val="bg1">
                    <a:lumMod val="85000"/>
                  </a:schemeClr>
                </a:solidFill>
              </a:rPr>
              <a:t> </a:t>
            </a:r>
            <a:r>
              <a:rPr lang="pt-PT" sz="1200" dirty="0" err="1">
                <a:solidFill>
                  <a:schemeClr val="bg1">
                    <a:lumMod val="85000"/>
                  </a:schemeClr>
                </a:solidFill>
              </a:rPr>
              <a:t>Capacity</a:t>
            </a:r>
            <a:endParaRPr lang="en-US" sz="1200" dirty="0">
              <a:solidFill>
                <a:schemeClr val="bg1">
                  <a:lumMod val="85000"/>
                </a:schemeClr>
              </a:solidFill>
            </a:endParaRPr>
          </a:p>
          <a:p>
            <a:pPr>
              <a:lnSpc>
                <a:spcPct val="150000"/>
              </a:lnSpc>
            </a:pPr>
            <a:r>
              <a:rPr lang="pt-PT" sz="1200" b="1" dirty="0"/>
              <a:t>Room </a:t>
            </a:r>
            <a:r>
              <a:rPr lang="pt-PT" sz="1200" b="1" dirty="0" err="1"/>
              <a:t>Type</a:t>
            </a:r>
            <a:endParaRPr lang="en-US" sz="1200" b="1" dirty="0"/>
          </a:p>
          <a:p>
            <a:pPr>
              <a:lnSpc>
                <a:spcPct val="150000"/>
              </a:lnSpc>
            </a:pPr>
            <a:r>
              <a:rPr lang="pt-PT" sz="1200" b="1" dirty="0" err="1"/>
              <a:t>Distance</a:t>
            </a:r>
            <a:r>
              <a:rPr lang="pt-PT" sz="1200" b="1" dirty="0"/>
              <a:t> to Lisbon </a:t>
            </a:r>
            <a:r>
              <a:rPr lang="pt-PT" sz="1200" b="1" dirty="0" err="1"/>
              <a:t>Center</a:t>
            </a:r>
            <a:endParaRPr lang="en-US" sz="1200" b="1" dirty="0"/>
          </a:p>
          <a:p>
            <a:pPr>
              <a:lnSpc>
                <a:spcPct val="150000"/>
              </a:lnSpc>
            </a:pPr>
            <a:r>
              <a:rPr lang="pt-PT" sz="1200" b="1" dirty="0"/>
              <a:t># </a:t>
            </a:r>
            <a:r>
              <a:rPr lang="pt-PT" sz="1200" b="1" dirty="0" err="1"/>
              <a:t>Amenities</a:t>
            </a:r>
            <a:endParaRPr lang="en-US" sz="1200" b="1" dirty="0"/>
          </a:p>
          <a:p>
            <a:pPr>
              <a:lnSpc>
                <a:spcPct val="150000"/>
              </a:lnSpc>
            </a:pPr>
            <a:r>
              <a:rPr lang="pt-PT" sz="1200" dirty="0">
                <a:solidFill>
                  <a:schemeClr val="bg1">
                    <a:lumMod val="85000"/>
                  </a:schemeClr>
                </a:solidFill>
              </a:rPr>
              <a:t>Is </a:t>
            </a:r>
            <a:r>
              <a:rPr lang="pt-PT" sz="1200" dirty="0" err="1">
                <a:solidFill>
                  <a:schemeClr val="bg1">
                    <a:lumMod val="85000"/>
                  </a:schemeClr>
                </a:solidFill>
              </a:rPr>
              <a:t>it</a:t>
            </a:r>
            <a:r>
              <a:rPr lang="pt-PT" sz="1200" dirty="0">
                <a:solidFill>
                  <a:schemeClr val="bg1">
                    <a:lumMod val="85000"/>
                  </a:schemeClr>
                </a:solidFill>
              </a:rPr>
              <a:t> a Hotel?</a:t>
            </a:r>
          </a:p>
          <a:p>
            <a:pPr>
              <a:lnSpc>
                <a:spcPct val="150000"/>
              </a:lnSpc>
            </a:pPr>
            <a:r>
              <a:rPr lang="pt-PT" sz="1200" b="1" dirty="0" err="1"/>
              <a:t>Location</a:t>
            </a:r>
            <a:endParaRPr lang="en-US" sz="1200" b="1" dirty="0"/>
          </a:p>
          <a:p>
            <a:pPr>
              <a:lnSpc>
                <a:spcPct val="150000"/>
              </a:lnSpc>
            </a:pPr>
            <a:endParaRPr lang="en-US" sz="1200" dirty="0"/>
          </a:p>
        </p:txBody>
      </p:sp>
      <p:sp>
        <p:nvSpPr>
          <p:cNvPr id="32" name="Rectangle: Rounded Corners 1">
            <a:extLst>
              <a:ext uri="{FF2B5EF4-FFF2-40B4-BE49-F238E27FC236}">
                <a16:creationId xmlns:a16="http://schemas.microsoft.com/office/drawing/2014/main" id="{8F547BDB-AAA7-4158-9506-325170418718}"/>
              </a:ext>
            </a:extLst>
          </p:cNvPr>
          <p:cNvSpPr/>
          <p:nvPr/>
        </p:nvSpPr>
        <p:spPr>
          <a:xfrm>
            <a:off x="406880" y="5308123"/>
            <a:ext cx="11241169" cy="443620"/>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numCol="3" rtlCol="0" anchor="ctr"/>
          <a:lstStyle/>
          <a:p>
            <a:pPr marL="285750" indent="-285750" algn="ctr">
              <a:buFont typeface="Wingdings" panose="05000000000000000000" pitchFamily="2" charset="2"/>
              <a:buChar char="Ø"/>
            </a:pPr>
            <a:r>
              <a:rPr lang="pt-PT" sz="1400" b="1" dirty="0" err="1">
                <a:solidFill>
                  <a:sysClr val="windowText" lastClr="000000"/>
                </a:solidFill>
              </a:rPr>
              <a:t>SelectKBest</a:t>
            </a:r>
            <a:r>
              <a:rPr lang="pt-PT" sz="1400" b="1" dirty="0">
                <a:solidFill>
                  <a:sysClr val="windowText" lastClr="000000"/>
                </a:solidFill>
              </a:rPr>
              <a:t> (Chi2);</a:t>
            </a:r>
          </a:p>
          <a:p>
            <a:pPr marL="285750" indent="-285750" algn="ctr">
              <a:buFont typeface="Wingdings" panose="05000000000000000000" pitchFamily="2" charset="2"/>
              <a:buChar char="Ø"/>
            </a:pPr>
            <a:r>
              <a:rPr lang="pt-PT" sz="1400" b="1" dirty="0" err="1">
                <a:solidFill>
                  <a:sysClr val="windowText" lastClr="000000"/>
                </a:solidFill>
              </a:rPr>
              <a:t>Random</a:t>
            </a:r>
            <a:r>
              <a:rPr lang="pt-PT" sz="1400" b="1" dirty="0">
                <a:solidFill>
                  <a:sysClr val="windowText" lastClr="000000"/>
                </a:solidFill>
              </a:rPr>
              <a:t> </a:t>
            </a:r>
            <a:r>
              <a:rPr lang="pt-PT" sz="1400" b="1" dirty="0" err="1">
                <a:solidFill>
                  <a:sysClr val="windowText" lastClr="000000"/>
                </a:solidFill>
              </a:rPr>
              <a:t>Forest</a:t>
            </a:r>
            <a:endParaRPr lang="pt-PT" sz="1400" b="1" dirty="0">
              <a:solidFill>
                <a:sysClr val="windowText" lastClr="000000"/>
              </a:solidFill>
            </a:endParaRPr>
          </a:p>
          <a:p>
            <a:pPr marL="285750" indent="-285750" algn="ctr">
              <a:buFont typeface="Wingdings" panose="05000000000000000000" pitchFamily="2" charset="2"/>
              <a:buChar char="Ø"/>
            </a:pPr>
            <a:r>
              <a:rPr lang="pt-PT" sz="1400" b="1" dirty="0" err="1">
                <a:solidFill>
                  <a:sysClr val="windowText" lastClr="000000"/>
                </a:solidFill>
              </a:rPr>
              <a:t>Tree</a:t>
            </a:r>
            <a:r>
              <a:rPr lang="pt-PT" sz="1400" b="1" dirty="0">
                <a:solidFill>
                  <a:sysClr val="windowText" lastClr="000000"/>
                </a:solidFill>
              </a:rPr>
              <a:t> </a:t>
            </a:r>
            <a:r>
              <a:rPr lang="pt-PT" sz="1400" b="1" dirty="0" err="1">
                <a:solidFill>
                  <a:sysClr val="windowText" lastClr="000000"/>
                </a:solidFill>
              </a:rPr>
              <a:t>Classifier</a:t>
            </a:r>
            <a:r>
              <a:rPr lang="pt-PT" sz="1400" b="1" dirty="0">
                <a:solidFill>
                  <a:sysClr val="windowText" lastClr="000000"/>
                </a:solidFill>
              </a:rPr>
              <a:t> </a:t>
            </a:r>
          </a:p>
        </p:txBody>
      </p:sp>
      <p:sp>
        <p:nvSpPr>
          <p:cNvPr id="33" name="Rectangle 32"/>
          <p:cNvSpPr/>
          <p:nvPr/>
        </p:nvSpPr>
        <p:spPr>
          <a:xfrm>
            <a:off x="567013" y="381139"/>
            <a:ext cx="3842334" cy="707886"/>
          </a:xfrm>
          <a:prstGeom prst="rect">
            <a:avLst/>
          </a:prstGeom>
          <a:solidFill>
            <a:schemeClr val="bg1"/>
          </a:solidFill>
        </p:spPr>
        <p:txBody>
          <a:bodyPr wrap="none">
            <a:spAutoFit/>
          </a:bodyPr>
          <a:lstStyle/>
          <a:p>
            <a:r>
              <a:rPr lang="en-US" sz="4000" b="1" dirty="0"/>
              <a:t>Feature selection</a:t>
            </a:r>
          </a:p>
        </p:txBody>
      </p:sp>
    </p:spTree>
    <p:extLst>
      <p:ext uri="{BB962C8B-B14F-4D97-AF65-F5344CB8AC3E}">
        <p14:creationId xmlns:p14="http://schemas.microsoft.com/office/powerpoint/2010/main" val="12680250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01FD3B5-6675-41C0-9E6E-F506CA791A5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98" name="think-cell Slide" r:id="rId5" imgW="663" imgH="664" progId="TCLayout.ActiveDocument.1">
                  <p:embed/>
                </p:oleObj>
              </mc:Choice>
              <mc:Fallback>
                <p:oleObj name="think-cell Slide" r:id="rId5" imgW="663" imgH="66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2D6A965-8AEA-4055-9F58-9BFF5CFEC1A9}"/>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pt-PT" sz="4400" dirty="0">
              <a:latin typeface="Calibri Light" panose="020F0302020204030204" pitchFamily="34" charset="0"/>
              <a:ea typeface="+mj-ea"/>
              <a:cs typeface="+mj-cs"/>
              <a:sym typeface="Calibri Light" panose="020F0302020204030204" pitchFamily="34" charset="0"/>
            </a:endParaRPr>
          </a:p>
        </p:txBody>
      </p:sp>
      <p:pic>
        <p:nvPicPr>
          <p:cNvPr id="15" name="Picture 14">
            <a:extLst>
              <a:ext uri="{FF2B5EF4-FFF2-40B4-BE49-F238E27FC236}">
                <a16:creationId xmlns:a16="http://schemas.microsoft.com/office/drawing/2014/main" id="{D61ABACA-A10A-427A-A02B-C63BE7F28340}"/>
              </a:ext>
            </a:extLst>
          </p:cNvPr>
          <p:cNvPicPr>
            <a:picLocks noChangeAspect="1"/>
          </p:cNvPicPr>
          <p:nvPr/>
        </p:nvPicPr>
        <p:blipFill rotWithShape="1">
          <a:blip r:embed="rId7"/>
          <a:srcRect l="1217" b="1005"/>
          <a:stretch/>
        </p:blipFill>
        <p:spPr>
          <a:xfrm>
            <a:off x="255649" y="1734607"/>
            <a:ext cx="4193845" cy="3800775"/>
          </a:xfrm>
          <a:prstGeom prst="rect">
            <a:avLst/>
          </a:prstGeom>
        </p:spPr>
      </p:pic>
      <p:sp>
        <p:nvSpPr>
          <p:cNvPr id="8" name="Rectangle 7">
            <a:extLst>
              <a:ext uri="{FF2B5EF4-FFF2-40B4-BE49-F238E27FC236}">
                <a16:creationId xmlns:a16="http://schemas.microsoft.com/office/drawing/2014/main" id="{CDDBE968-1076-44AB-840B-A2FAB9C796A9}"/>
              </a:ext>
            </a:extLst>
          </p:cNvPr>
          <p:cNvSpPr/>
          <p:nvPr/>
        </p:nvSpPr>
        <p:spPr>
          <a:xfrm>
            <a:off x="712851" y="1190329"/>
            <a:ext cx="3240273" cy="253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200" b="1" dirty="0">
                <a:solidFill>
                  <a:schemeClr val="tx1"/>
                </a:solidFill>
              </a:rPr>
              <a:t>MULTICOLINEARITY TEST</a:t>
            </a:r>
          </a:p>
        </p:txBody>
      </p:sp>
      <p:sp>
        <p:nvSpPr>
          <p:cNvPr id="9" name="Rectangle 8"/>
          <p:cNvSpPr/>
          <p:nvPr/>
        </p:nvSpPr>
        <p:spPr>
          <a:xfrm>
            <a:off x="567013" y="381139"/>
            <a:ext cx="5201232" cy="707886"/>
          </a:xfrm>
          <a:prstGeom prst="rect">
            <a:avLst/>
          </a:prstGeom>
          <a:solidFill>
            <a:schemeClr val="bg1"/>
          </a:solidFill>
        </p:spPr>
        <p:txBody>
          <a:bodyPr wrap="none">
            <a:spAutoFit/>
          </a:bodyPr>
          <a:lstStyle/>
          <a:p>
            <a:r>
              <a:rPr lang="en-US" sz="4000" b="1" dirty="0"/>
              <a:t>Validation and Outliers</a:t>
            </a:r>
          </a:p>
        </p:txBody>
      </p:sp>
      <p:cxnSp>
        <p:nvCxnSpPr>
          <p:cNvPr id="10" name="Straight Connector 9">
            <a:extLst>
              <a:ext uri="{FF2B5EF4-FFF2-40B4-BE49-F238E27FC236}">
                <a16:creationId xmlns:a16="http://schemas.microsoft.com/office/drawing/2014/main" id="{B5767CEF-6C43-4C24-BDA0-3080E2174360}"/>
              </a:ext>
            </a:extLst>
          </p:cNvPr>
          <p:cNvCxnSpPr>
            <a:cxnSpLocks/>
          </p:cNvCxnSpPr>
          <p:nvPr/>
        </p:nvCxnSpPr>
        <p:spPr>
          <a:xfrm>
            <a:off x="712852" y="1452880"/>
            <a:ext cx="3240272" cy="0"/>
          </a:xfrm>
          <a:prstGeom prst="line">
            <a:avLst/>
          </a:prstGeom>
          <a:ln w="15875">
            <a:solidFill>
              <a:srgbClr val="FF5767"/>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38733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1971072" y="1399235"/>
            <a:ext cx="3629601" cy="4722724"/>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412961" y="1399235"/>
            <a:ext cx="3629601" cy="4722724"/>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6856852" y="2290661"/>
            <a:ext cx="1417376" cy="830997"/>
          </a:xfrm>
          <a:prstGeom prst="rect">
            <a:avLst/>
          </a:prstGeom>
        </p:spPr>
        <p:txBody>
          <a:bodyPr wrap="none">
            <a:spAutoFit/>
          </a:bodyPr>
          <a:lstStyle/>
          <a:p>
            <a:r>
              <a:rPr lang="en-US" sz="4800" b="1" dirty="0">
                <a:solidFill>
                  <a:srgbClr val="FF5767"/>
                </a:solidFill>
                <a:latin typeface="Calibri" panose="020F0502020204030204" pitchFamily="34" charset="0"/>
                <a:cs typeface="Calibri" panose="020F0502020204030204" pitchFamily="34" charset="0"/>
              </a:rPr>
              <a:t>718k</a:t>
            </a:r>
            <a:endParaRPr lang="en-US" dirty="0">
              <a:solidFill>
                <a:srgbClr val="FF5767"/>
              </a:solidFill>
              <a:latin typeface="Calibri" panose="020F0502020204030204" pitchFamily="34" charset="0"/>
              <a:cs typeface="Calibri" panose="020F0502020204030204" pitchFamily="34" charset="0"/>
            </a:endParaRPr>
          </a:p>
        </p:txBody>
      </p:sp>
      <p:sp>
        <p:nvSpPr>
          <p:cNvPr id="6" name="Rectangle 5"/>
          <p:cNvSpPr/>
          <p:nvPr/>
        </p:nvSpPr>
        <p:spPr>
          <a:xfrm>
            <a:off x="6925942" y="3078800"/>
            <a:ext cx="2696572" cy="923330"/>
          </a:xfrm>
          <a:prstGeom prst="rect">
            <a:avLst/>
          </a:prstGeom>
        </p:spPr>
        <p:txBody>
          <a:bodyPr wrap="none">
            <a:spAutoFit/>
          </a:bodyPr>
          <a:lstStyle/>
          <a:p>
            <a:r>
              <a:rPr lang="en-US" sz="5400" b="1" dirty="0">
                <a:solidFill>
                  <a:srgbClr val="FF5767"/>
                </a:solidFill>
                <a:latin typeface="Calibri" panose="020F0502020204030204" pitchFamily="34" charset="0"/>
                <a:cs typeface="Calibri" panose="020F0502020204030204" pitchFamily="34" charset="0"/>
              </a:rPr>
              <a:t>66% </a:t>
            </a:r>
            <a:r>
              <a:rPr lang="en-US" dirty="0">
                <a:solidFill>
                  <a:schemeClr val="tx1">
                    <a:lumMod val="75000"/>
                    <a:lumOff val="25000"/>
                  </a:schemeClr>
                </a:solidFill>
                <a:latin typeface="Calibri" panose="020F0502020204030204" pitchFamily="34" charset="0"/>
                <a:cs typeface="Calibri" panose="020F0502020204030204" pitchFamily="34" charset="0"/>
              </a:rPr>
              <a:t>[2015-2016]</a:t>
            </a:r>
          </a:p>
        </p:txBody>
      </p:sp>
      <p:sp>
        <p:nvSpPr>
          <p:cNvPr id="8" name="Rectangle 7"/>
          <p:cNvSpPr/>
          <p:nvPr/>
        </p:nvSpPr>
        <p:spPr>
          <a:xfrm>
            <a:off x="2236247" y="2300660"/>
            <a:ext cx="3213848" cy="830997"/>
          </a:xfrm>
          <a:prstGeom prst="rect">
            <a:avLst/>
          </a:prstGeom>
        </p:spPr>
        <p:txBody>
          <a:bodyPr wrap="square">
            <a:spAutoFit/>
          </a:bodyPr>
          <a:lstStyle/>
          <a:p>
            <a:r>
              <a:rPr lang="en-US" sz="4800" b="1" dirty="0">
                <a:solidFill>
                  <a:srgbClr val="FF5767"/>
                </a:solidFill>
                <a:latin typeface="Calibri" panose="020F0502020204030204" pitchFamily="34" charset="0"/>
                <a:cs typeface="Calibri" panose="020F0502020204030204" pitchFamily="34" charset="0"/>
              </a:rPr>
              <a:t>4.1</a:t>
            </a:r>
            <a:r>
              <a:rPr lang="en-US" dirty="0">
                <a:solidFill>
                  <a:schemeClr val="tx1">
                    <a:lumMod val="75000"/>
                    <a:lumOff val="25000"/>
                  </a:schemeClr>
                </a:solidFill>
                <a:latin typeface="Calibri" panose="020F0502020204030204" pitchFamily="34" charset="0"/>
                <a:cs typeface="Calibri" panose="020F0502020204030204" pitchFamily="34" charset="0"/>
              </a:rPr>
              <a:t> over-night average </a:t>
            </a:r>
          </a:p>
        </p:txBody>
      </p:sp>
      <p:sp>
        <p:nvSpPr>
          <p:cNvPr id="13" name="Rectangle 12"/>
          <p:cNvSpPr/>
          <p:nvPr/>
        </p:nvSpPr>
        <p:spPr>
          <a:xfrm>
            <a:off x="2236247" y="3161850"/>
            <a:ext cx="3616729" cy="830997"/>
          </a:xfrm>
          <a:prstGeom prst="rect">
            <a:avLst/>
          </a:prstGeom>
        </p:spPr>
        <p:txBody>
          <a:bodyPr wrap="square">
            <a:spAutoFit/>
          </a:bodyPr>
          <a:lstStyle/>
          <a:p>
            <a:r>
              <a:rPr lang="en-US" sz="4800" b="1" dirty="0">
                <a:solidFill>
                  <a:srgbClr val="FF5767"/>
                </a:solidFill>
                <a:latin typeface="Calibri" panose="020F0502020204030204" pitchFamily="34" charset="0"/>
                <a:cs typeface="Calibri" panose="020F0502020204030204" pitchFamily="34" charset="0"/>
              </a:rPr>
              <a:t>42,8M€ </a:t>
            </a:r>
            <a:r>
              <a:rPr lang="en-US" dirty="0">
                <a:solidFill>
                  <a:schemeClr val="tx1">
                    <a:lumMod val="75000"/>
                    <a:lumOff val="25000"/>
                  </a:schemeClr>
                </a:solidFill>
                <a:latin typeface="Calibri" panose="020F0502020204030204" pitchFamily="34" charset="0"/>
                <a:cs typeface="Calibri" panose="020F0502020204030204" pitchFamily="34" charset="0"/>
              </a:rPr>
              <a:t>of income</a:t>
            </a:r>
          </a:p>
        </p:txBody>
      </p:sp>
      <p:sp>
        <p:nvSpPr>
          <p:cNvPr id="2" name="TextBox 1"/>
          <p:cNvSpPr txBox="1"/>
          <p:nvPr/>
        </p:nvSpPr>
        <p:spPr>
          <a:xfrm>
            <a:off x="6850342" y="1564390"/>
            <a:ext cx="2529421" cy="584775"/>
          </a:xfrm>
          <a:prstGeom prst="rect">
            <a:avLst/>
          </a:prstGeom>
          <a:noFill/>
        </p:spPr>
        <p:txBody>
          <a:bodyPr wrap="square" rtlCol="0">
            <a:spAutoFit/>
          </a:bodyPr>
          <a:lstStyle/>
          <a:p>
            <a:pPr algn="ctr"/>
            <a:r>
              <a:rPr lang="en-US" sz="3200" b="1" dirty="0"/>
              <a:t>Visitors</a:t>
            </a:r>
          </a:p>
        </p:txBody>
      </p:sp>
      <p:pic>
        <p:nvPicPr>
          <p:cNvPr id="2050" name="Picture 2" descr="Resultado de imagem para people vecto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14101" y="1563583"/>
            <a:ext cx="708688" cy="708688"/>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15" name="Straight Arrow Connector 14"/>
          <p:cNvCxnSpPr/>
          <p:nvPr/>
        </p:nvCxnSpPr>
        <p:spPr>
          <a:xfrm flipV="1">
            <a:off x="6935346" y="3219064"/>
            <a:ext cx="0" cy="540000"/>
          </a:xfrm>
          <a:prstGeom prst="straightConnector1">
            <a:avLst/>
          </a:prstGeom>
          <a:ln w="25400">
            <a:solidFill>
              <a:srgbClr val="FF5767"/>
            </a:solidFill>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7432558" y="1971559"/>
            <a:ext cx="652743" cy="369332"/>
          </a:xfrm>
          <a:prstGeom prst="rect">
            <a:avLst/>
          </a:prstGeom>
        </p:spPr>
        <p:txBody>
          <a:bodyPr wrap="none">
            <a:spAutoFit/>
          </a:bodyPr>
          <a:lstStyle/>
          <a:p>
            <a:r>
              <a:rPr lang="en-US" b="1" dirty="0">
                <a:cs typeface="Calibri" panose="020F0502020204030204" pitchFamily="34" charset="0"/>
              </a:rPr>
              <a:t>2016</a:t>
            </a:r>
          </a:p>
        </p:txBody>
      </p:sp>
      <p:sp>
        <p:nvSpPr>
          <p:cNvPr id="18" name="TextBox 17"/>
          <p:cNvSpPr txBox="1"/>
          <p:nvPr/>
        </p:nvSpPr>
        <p:spPr>
          <a:xfrm>
            <a:off x="2379196" y="1557460"/>
            <a:ext cx="2529421" cy="584775"/>
          </a:xfrm>
          <a:prstGeom prst="rect">
            <a:avLst/>
          </a:prstGeom>
          <a:noFill/>
        </p:spPr>
        <p:txBody>
          <a:bodyPr wrap="square" rtlCol="0">
            <a:spAutoFit/>
          </a:bodyPr>
          <a:lstStyle/>
          <a:p>
            <a:pPr algn="ctr"/>
            <a:r>
              <a:rPr lang="en-US" sz="3200" b="1" dirty="0"/>
              <a:t>Houses</a:t>
            </a:r>
          </a:p>
        </p:txBody>
      </p:sp>
      <p:sp>
        <p:nvSpPr>
          <p:cNvPr id="19" name="Rectangle 18"/>
          <p:cNvSpPr/>
          <p:nvPr/>
        </p:nvSpPr>
        <p:spPr>
          <a:xfrm>
            <a:off x="2961022" y="1972306"/>
            <a:ext cx="652743" cy="369332"/>
          </a:xfrm>
          <a:prstGeom prst="rect">
            <a:avLst/>
          </a:prstGeom>
        </p:spPr>
        <p:txBody>
          <a:bodyPr wrap="none">
            <a:spAutoFit/>
          </a:bodyPr>
          <a:lstStyle/>
          <a:p>
            <a:r>
              <a:rPr lang="en-US" b="1" dirty="0">
                <a:cs typeface="Calibri" panose="020F0502020204030204" pitchFamily="34" charset="0"/>
              </a:rPr>
              <a:t>2016</a:t>
            </a:r>
          </a:p>
        </p:txBody>
      </p:sp>
      <p:pic>
        <p:nvPicPr>
          <p:cNvPr id="20" name="Graphic 11" descr="House">
            <a:extLst>
              <a:ext uri="{FF2B5EF4-FFF2-40B4-BE49-F238E27FC236}">
                <a16:creationId xmlns:a16="http://schemas.microsoft.com/office/drawing/2014/main" id="{6892FBEB-41C3-4820-8CB5-86F3FCE0314C}"/>
              </a:ext>
            </a:extLst>
          </p:cNvPr>
          <p:cNvPicPr>
            <a:picLocks noChangeAspect="1"/>
          </p:cNvPicPr>
          <p:nvPr/>
        </p:nvPicPr>
        <p:blipFill>
          <a:blip r:embed="rId4" cstate="print">
            <a:biLevel thresh="75000"/>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48733" y="1509486"/>
            <a:ext cx="842433" cy="842433"/>
          </a:xfrm>
          <a:prstGeom prst="rect">
            <a:avLst/>
          </a:prstGeom>
        </p:spPr>
      </p:pic>
      <p:sp>
        <p:nvSpPr>
          <p:cNvPr id="7" name="TextBox 6"/>
          <p:cNvSpPr txBox="1"/>
          <p:nvPr/>
        </p:nvSpPr>
        <p:spPr>
          <a:xfrm>
            <a:off x="6412961" y="4170800"/>
            <a:ext cx="3629601" cy="523220"/>
          </a:xfrm>
          <a:prstGeom prst="rect">
            <a:avLst/>
          </a:prstGeom>
          <a:noFill/>
        </p:spPr>
        <p:txBody>
          <a:bodyPr wrap="square" rtlCol="0">
            <a:spAutoFit/>
          </a:bodyPr>
          <a:lstStyle/>
          <a:p>
            <a:pPr algn="ctr"/>
            <a:r>
              <a:rPr lang="en-US" sz="2800" b="1" dirty="0"/>
              <a:t>Customer’s perspective</a:t>
            </a:r>
          </a:p>
        </p:txBody>
      </p:sp>
      <p:sp>
        <p:nvSpPr>
          <p:cNvPr id="21" name="TextBox 20"/>
          <p:cNvSpPr txBox="1"/>
          <p:nvPr/>
        </p:nvSpPr>
        <p:spPr>
          <a:xfrm>
            <a:off x="1971071" y="4170800"/>
            <a:ext cx="3629601" cy="523220"/>
          </a:xfrm>
          <a:prstGeom prst="rect">
            <a:avLst/>
          </a:prstGeom>
          <a:noFill/>
        </p:spPr>
        <p:txBody>
          <a:bodyPr wrap="square" rtlCol="0">
            <a:spAutoFit/>
          </a:bodyPr>
          <a:lstStyle/>
          <a:p>
            <a:pPr algn="ctr"/>
            <a:r>
              <a:rPr lang="en-US" sz="2800" b="1" dirty="0"/>
              <a:t>Owner’s perspective</a:t>
            </a:r>
          </a:p>
        </p:txBody>
      </p:sp>
      <p:sp>
        <p:nvSpPr>
          <p:cNvPr id="10" name="Rectangle 9"/>
          <p:cNvSpPr/>
          <p:nvPr/>
        </p:nvSpPr>
        <p:spPr>
          <a:xfrm>
            <a:off x="567013" y="381139"/>
            <a:ext cx="7269747" cy="707886"/>
          </a:xfrm>
          <a:prstGeom prst="rect">
            <a:avLst/>
          </a:prstGeom>
        </p:spPr>
        <p:txBody>
          <a:bodyPr wrap="none">
            <a:spAutoFit/>
          </a:bodyPr>
          <a:lstStyle/>
          <a:p>
            <a:r>
              <a:rPr lang="en-US" sz="4000" b="1" dirty="0"/>
              <a:t>AIRBNB: What matters the most?</a:t>
            </a:r>
          </a:p>
        </p:txBody>
      </p:sp>
      <p:cxnSp>
        <p:nvCxnSpPr>
          <p:cNvPr id="23" name="Straight Connector 22"/>
          <p:cNvCxnSpPr/>
          <p:nvPr/>
        </p:nvCxnSpPr>
        <p:spPr>
          <a:xfrm>
            <a:off x="6412961" y="4694020"/>
            <a:ext cx="3629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971071" y="4701142"/>
            <a:ext cx="3629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614101" y="4931765"/>
            <a:ext cx="3428461"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t>Rating</a:t>
            </a:r>
          </a:p>
          <a:p>
            <a:pPr marL="285750" indent="-285750">
              <a:buFont typeface="Arial" panose="020B0604020202020204" pitchFamily="34" charset="0"/>
              <a:buChar char="•"/>
            </a:pPr>
            <a:r>
              <a:rPr lang="en-US" sz="2400" dirty="0"/>
              <a:t>Reviews  </a:t>
            </a:r>
          </a:p>
        </p:txBody>
      </p:sp>
      <p:sp>
        <p:nvSpPr>
          <p:cNvPr id="27" name="TextBox 26"/>
          <p:cNvSpPr txBox="1"/>
          <p:nvPr/>
        </p:nvSpPr>
        <p:spPr>
          <a:xfrm>
            <a:off x="1971071" y="4903592"/>
            <a:ext cx="3629601" cy="830997"/>
          </a:xfrm>
          <a:prstGeom prst="rect">
            <a:avLst/>
          </a:prstGeom>
          <a:noFill/>
        </p:spPr>
        <p:txBody>
          <a:bodyPr wrap="square" rtlCol="0">
            <a:spAutoFit/>
          </a:bodyPr>
          <a:lstStyle/>
          <a:p>
            <a:pPr algn="ctr"/>
            <a:r>
              <a:rPr lang="en-US" sz="2400" dirty="0"/>
              <a:t>With a specific ad which is the </a:t>
            </a:r>
            <a:r>
              <a:rPr lang="en-US" sz="2400" b="1" dirty="0"/>
              <a:t>price per night</a:t>
            </a:r>
            <a:r>
              <a:rPr lang="en-US" sz="2400" dirty="0"/>
              <a:t>?</a:t>
            </a:r>
          </a:p>
        </p:txBody>
      </p:sp>
    </p:spTree>
    <p:extLst>
      <p:ext uri="{BB962C8B-B14F-4D97-AF65-F5344CB8AC3E}">
        <p14:creationId xmlns:p14="http://schemas.microsoft.com/office/powerpoint/2010/main" val="3037732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01FD3B5-6675-41C0-9E6E-F506CA791A5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223" name="think-cell Slide" r:id="rId5" imgW="663" imgH="664" progId="TCLayout.ActiveDocument.1">
                  <p:embed/>
                </p:oleObj>
              </mc:Choice>
              <mc:Fallback>
                <p:oleObj name="think-cell Slide" r:id="rId5" imgW="663" imgH="66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2D6A965-8AEA-4055-9F58-9BFF5CFEC1A9}"/>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pt-PT" sz="4400" dirty="0">
              <a:latin typeface="Calibri Light" panose="020F0302020204030204" pitchFamily="34" charset="0"/>
              <a:ea typeface="+mj-ea"/>
              <a:cs typeface="+mj-cs"/>
              <a:sym typeface="Calibri Light" panose="020F0302020204030204" pitchFamily="34" charset="0"/>
            </a:endParaRPr>
          </a:p>
        </p:txBody>
      </p:sp>
      <p:sp>
        <p:nvSpPr>
          <p:cNvPr id="9" name="Rectangle 8">
            <a:extLst>
              <a:ext uri="{FF2B5EF4-FFF2-40B4-BE49-F238E27FC236}">
                <a16:creationId xmlns:a16="http://schemas.microsoft.com/office/drawing/2014/main" id="{CDDBE968-1076-44AB-840B-A2FAB9C796A9}"/>
              </a:ext>
            </a:extLst>
          </p:cNvPr>
          <p:cNvSpPr/>
          <p:nvPr/>
        </p:nvSpPr>
        <p:spPr>
          <a:xfrm>
            <a:off x="712851" y="1190329"/>
            <a:ext cx="3240273" cy="253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200" b="1" dirty="0">
                <a:solidFill>
                  <a:schemeClr val="tx1"/>
                </a:solidFill>
              </a:rPr>
              <a:t>MULTICOLINEARITY TEST</a:t>
            </a:r>
          </a:p>
        </p:txBody>
      </p:sp>
      <p:sp>
        <p:nvSpPr>
          <p:cNvPr id="13" name="Rectangle 12"/>
          <p:cNvSpPr/>
          <p:nvPr/>
        </p:nvSpPr>
        <p:spPr>
          <a:xfrm>
            <a:off x="567013" y="381139"/>
            <a:ext cx="5201232" cy="707886"/>
          </a:xfrm>
          <a:prstGeom prst="rect">
            <a:avLst/>
          </a:prstGeom>
          <a:solidFill>
            <a:schemeClr val="bg1"/>
          </a:solidFill>
        </p:spPr>
        <p:txBody>
          <a:bodyPr wrap="none">
            <a:spAutoFit/>
          </a:bodyPr>
          <a:lstStyle/>
          <a:p>
            <a:r>
              <a:rPr lang="en-US" sz="4000" b="1" dirty="0"/>
              <a:t>Validation and Outliers</a:t>
            </a:r>
          </a:p>
        </p:txBody>
      </p:sp>
      <p:cxnSp>
        <p:nvCxnSpPr>
          <p:cNvPr id="16" name="Straight Connector 15">
            <a:extLst>
              <a:ext uri="{FF2B5EF4-FFF2-40B4-BE49-F238E27FC236}">
                <a16:creationId xmlns:a16="http://schemas.microsoft.com/office/drawing/2014/main" id="{B5767CEF-6C43-4C24-BDA0-3080E2174360}"/>
              </a:ext>
            </a:extLst>
          </p:cNvPr>
          <p:cNvCxnSpPr>
            <a:cxnSpLocks/>
          </p:cNvCxnSpPr>
          <p:nvPr/>
        </p:nvCxnSpPr>
        <p:spPr>
          <a:xfrm>
            <a:off x="712852" y="1452880"/>
            <a:ext cx="3240272" cy="0"/>
          </a:xfrm>
          <a:prstGeom prst="line">
            <a:avLst/>
          </a:prstGeom>
          <a:ln w="15875">
            <a:solidFill>
              <a:srgbClr val="FF5767"/>
            </a:solidFill>
          </a:ln>
        </p:spPr>
        <p:style>
          <a:lnRef idx="1">
            <a:schemeClr val="dk1"/>
          </a:lnRef>
          <a:fillRef idx="0">
            <a:schemeClr val="dk1"/>
          </a:fillRef>
          <a:effectRef idx="0">
            <a:schemeClr val="dk1"/>
          </a:effectRef>
          <a:fontRef idx="minor">
            <a:schemeClr val="tx1"/>
          </a:fontRef>
        </p:style>
      </p:cxnSp>
      <p:pic>
        <p:nvPicPr>
          <p:cNvPr id="11" name="Picture 14">
            <a:extLst>
              <a:ext uri="{FF2B5EF4-FFF2-40B4-BE49-F238E27FC236}">
                <a16:creationId xmlns:a16="http://schemas.microsoft.com/office/drawing/2014/main" id="{101034CC-32CF-44A8-811B-13C34CD80391}"/>
              </a:ext>
            </a:extLst>
          </p:cNvPr>
          <p:cNvPicPr>
            <a:picLocks noChangeAspect="1"/>
          </p:cNvPicPr>
          <p:nvPr/>
        </p:nvPicPr>
        <p:blipFill rotWithShape="1">
          <a:blip r:embed="rId7"/>
          <a:srcRect l="1217" b="1005"/>
          <a:stretch/>
        </p:blipFill>
        <p:spPr>
          <a:xfrm>
            <a:off x="255649" y="1734607"/>
            <a:ext cx="4193845" cy="3800775"/>
          </a:xfrm>
          <a:prstGeom prst="rect">
            <a:avLst/>
          </a:prstGeom>
        </p:spPr>
      </p:pic>
      <p:sp>
        <p:nvSpPr>
          <p:cNvPr id="14" name="Rectangle 11">
            <a:extLst>
              <a:ext uri="{FF2B5EF4-FFF2-40B4-BE49-F238E27FC236}">
                <a16:creationId xmlns:a16="http://schemas.microsoft.com/office/drawing/2014/main" id="{3A32407A-8EF4-4613-A549-969827C52549}"/>
              </a:ext>
            </a:extLst>
          </p:cNvPr>
          <p:cNvSpPr/>
          <p:nvPr/>
        </p:nvSpPr>
        <p:spPr>
          <a:xfrm>
            <a:off x="732434" y="6030913"/>
            <a:ext cx="3240273" cy="434566"/>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pt-PT" sz="1100" b="1" dirty="0">
                <a:solidFill>
                  <a:schemeClr val="tx1"/>
                </a:solidFill>
              </a:rPr>
              <a:t>No </a:t>
            </a:r>
            <a:r>
              <a:rPr lang="pt-PT" sz="1100" b="1" dirty="0" err="1">
                <a:solidFill>
                  <a:schemeClr val="tx1"/>
                </a:solidFill>
              </a:rPr>
              <a:t>significant</a:t>
            </a:r>
            <a:r>
              <a:rPr lang="pt-PT" sz="1100" b="1" dirty="0">
                <a:solidFill>
                  <a:schemeClr val="tx1"/>
                </a:solidFill>
              </a:rPr>
              <a:t> </a:t>
            </a:r>
            <a:r>
              <a:rPr lang="pt-PT" sz="1100" b="1" dirty="0" err="1">
                <a:solidFill>
                  <a:schemeClr val="tx1"/>
                </a:solidFill>
              </a:rPr>
              <a:t>correlation</a:t>
            </a:r>
            <a:r>
              <a:rPr lang="pt-PT" sz="1100" b="1" dirty="0">
                <a:solidFill>
                  <a:schemeClr val="tx1"/>
                </a:solidFill>
              </a:rPr>
              <a:t> </a:t>
            </a:r>
            <a:r>
              <a:rPr lang="pt-PT" sz="1100" b="1" dirty="0" err="1">
                <a:solidFill>
                  <a:schemeClr val="tx1"/>
                </a:solidFill>
              </a:rPr>
              <a:t>between</a:t>
            </a:r>
            <a:r>
              <a:rPr lang="pt-PT" sz="1100" b="1" dirty="0">
                <a:solidFill>
                  <a:schemeClr val="tx1"/>
                </a:solidFill>
              </a:rPr>
              <a:t> </a:t>
            </a:r>
            <a:r>
              <a:rPr lang="pt-PT" sz="1100" b="1" dirty="0" err="1">
                <a:solidFill>
                  <a:schemeClr val="tx1"/>
                </a:solidFill>
              </a:rPr>
              <a:t>the</a:t>
            </a:r>
            <a:r>
              <a:rPr lang="pt-PT" sz="1100" b="1" dirty="0">
                <a:solidFill>
                  <a:schemeClr val="tx1"/>
                </a:solidFill>
              </a:rPr>
              <a:t> </a:t>
            </a:r>
            <a:r>
              <a:rPr lang="pt-PT" sz="1100" b="1" dirty="0" err="1">
                <a:solidFill>
                  <a:schemeClr val="tx1"/>
                </a:solidFill>
              </a:rPr>
              <a:t>numeric</a:t>
            </a:r>
            <a:r>
              <a:rPr lang="pt-PT" sz="1100" b="1" dirty="0">
                <a:solidFill>
                  <a:schemeClr val="tx1"/>
                </a:solidFill>
              </a:rPr>
              <a:t> </a:t>
            </a:r>
            <a:r>
              <a:rPr lang="pt-PT" sz="1100" b="1" dirty="0" err="1">
                <a:solidFill>
                  <a:schemeClr val="tx1"/>
                </a:solidFill>
              </a:rPr>
              <a:t>variables</a:t>
            </a:r>
            <a:r>
              <a:rPr lang="pt-PT" sz="1100" b="1" dirty="0">
                <a:solidFill>
                  <a:schemeClr val="tx1"/>
                </a:solidFill>
              </a:rPr>
              <a:t> (</a:t>
            </a:r>
            <a:r>
              <a:rPr lang="el-GR" sz="1100" b="1" dirty="0">
                <a:solidFill>
                  <a:schemeClr val="tx1"/>
                </a:solidFill>
              </a:rPr>
              <a:t>ρ</a:t>
            </a:r>
            <a:r>
              <a:rPr lang="pt-PT" sz="1100" b="1" dirty="0">
                <a:solidFill>
                  <a:schemeClr val="tx1"/>
                </a:solidFill>
              </a:rPr>
              <a:t> &lt; 0.6)</a:t>
            </a:r>
          </a:p>
        </p:txBody>
      </p:sp>
    </p:spTree>
    <p:extLst>
      <p:ext uri="{BB962C8B-B14F-4D97-AF65-F5344CB8AC3E}">
        <p14:creationId xmlns:p14="http://schemas.microsoft.com/office/powerpoint/2010/main" val="26205873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01FD3B5-6675-41C0-9E6E-F506CA791A54}"/>
              </a:ext>
            </a:extLst>
          </p:cNvPr>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48" name="think-cell Slide" r:id="rId5" imgW="663" imgH="664" progId="TCLayout.ActiveDocument.1">
                  <p:embed/>
                </p:oleObj>
              </mc:Choice>
              <mc:Fallback>
                <p:oleObj name="think-cell Slide" r:id="rId5" imgW="663" imgH="66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2D6A965-8AEA-4055-9F58-9BFF5CFEC1A9}"/>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pt-PT" sz="4400" dirty="0">
              <a:latin typeface="Calibri Light" panose="020F0302020204030204" pitchFamily="34" charset="0"/>
              <a:ea typeface="+mj-ea"/>
              <a:cs typeface="+mj-cs"/>
              <a:sym typeface="Calibri Light" panose="020F0302020204030204" pitchFamily="34" charset="0"/>
            </a:endParaRPr>
          </a:p>
        </p:txBody>
      </p:sp>
      <p:sp>
        <p:nvSpPr>
          <p:cNvPr id="10" name="Rectangle 9">
            <a:extLst>
              <a:ext uri="{FF2B5EF4-FFF2-40B4-BE49-F238E27FC236}">
                <a16:creationId xmlns:a16="http://schemas.microsoft.com/office/drawing/2014/main" id="{CDDBE968-1076-44AB-840B-A2FAB9C796A9}"/>
              </a:ext>
            </a:extLst>
          </p:cNvPr>
          <p:cNvSpPr/>
          <p:nvPr/>
        </p:nvSpPr>
        <p:spPr>
          <a:xfrm>
            <a:off x="712851" y="1190329"/>
            <a:ext cx="3240273" cy="253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200" b="1" dirty="0">
                <a:solidFill>
                  <a:schemeClr val="tx1"/>
                </a:solidFill>
              </a:rPr>
              <a:t>MULTICOLINEARITY TEST</a:t>
            </a:r>
          </a:p>
        </p:txBody>
      </p:sp>
      <p:sp>
        <p:nvSpPr>
          <p:cNvPr id="16" name="Rectangle 15">
            <a:extLst>
              <a:ext uri="{FF2B5EF4-FFF2-40B4-BE49-F238E27FC236}">
                <a16:creationId xmlns:a16="http://schemas.microsoft.com/office/drawing/2014/main" id="{C81BB020-5F61-4E0B-B7CC-D9D4D2670B72}"/>
              </a:ext>
            </a:extLst>
          </p:cNvPr>
          <p:cNvSpPr/>
          <p:nvPr/>
        </p:nvSpPr>
        <p:spPr>
          <a:xfrm>
            <a:off x="4414209" y="1190329"/>
            <a:ext cx="3240000" cy="253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200" b="1" dirty="0">
                <a:solidFill>
                  <a:schemeClr val="tx1"/>
                </a:solidFill>
              </a:rPr>
              <a:t>CLUSTERS CREATION</a:t>
            </a:r>
          </a:p>
        </p:txBody>
      </p:sp>
      <p:sp>
        <p:nvSpPr>
          <p:cNvPr id="20" name="TextBox 19">
            <a:extLst>
              <a:ext uri="{FF2B5EF4-FFF2-40B4-BE49-F238E27FC236}">
                <a16:creationId xmlns:a16="http://schemas.microsoft.com/office/drawing/2014/main" id="{2C29636A-280D-436A-8E3B-FDF93A1E3AF0}"/>
              </a:ext>
            </a:extLst>
          </p:cNvPr>
          <p:cNvSpPr txBox="1"/>
          <p:nvPr/>
        </p:nvSpPr>
        <p:spPr>
          <a:xfrm>
            <a:off x="4414209" y="1485433"/>
            <a:ext cx="3240000" cy="430887"/>
          </a:xfrm>
          <a:prstGeom prst="rect">
            <a:avLst/>
          </a:prstGeom>
          <a:noFill/>
        </p:spPr>
        <p:txBody>
          <a:bodyPr wrap="square" rtlCol="0">
            <a:spAutoFit/>
          </a:bodyPr>
          <a:lstStyle/>
          <a:p>
            <a:pPr algn="just"/>
            <a:r>
              <a:rPr lang="pt-PT" sz="1100" b="1" dirty="0"/>
              <a:t>1. </a:t>
            </a:r>
            <a:r>
              <a:rPr lang="pt-PT" sz="1100" dirty="0" err="1"/>
              <a:t>It</a:t>
            </a:r>
            <a:r>
              <a:rPr lang="pt-PT" sz="1100" dirty="0"/>
              <a:t> </a:t>
            </a:r>
            <a:r>
              <a:rPr lang="pt-PT" sz="1100" dirty="0" err="1"/>
              <a:t>was</a:t>
            </a:r>
            <a:r>
              <a:rPr lang="pt-PT" sz="1100" dirty="0"/>
              <a:t> </a:t>
            </a:r>
            <a:r>
              <a:rPr lang="pt-PT" sz="1100" dirty="0" err="1"/>
              <a:t>apllied</a:t>
            </a:r>
            <a:r>
              <a:rPr lang="pt-PT" sz="1100" dirty="0"/>
              <a:t> </a:t>
            </a:r>
            <a:r>
              <a:rPr lang="pt-PT" sz="1100" dirty="0" err="1"/>
              <a:t>the</a:t>
            </a:r>
            <a:r>
              <a:rPr lang="pt-PT" sz="1100" dirty="0"/>
              <a:t> </a:t>
            </a:r>
            <a:r>
              <a:rPr lang="pt-PT" sz="1100" dirty="0" err="1"/>
              <a:t>Kmeans</a:t>
            </a:r>
            <a:r>
              <a:rPr lang="pt-PT" sz="1100" dirty="0"/>
              <a:t> </a:t>
            </a:r>
            <a:r>
              <a:rPr lang="pt-PT" sz="1100" dirty="0" err="1"/>
              <a:t>model</a:t>
            </a:r>
            <a:r>
              <a:rPr lang="pt-PT" sz="1100" dirty="0"/>
              <a:t>, in </a:t>
            </a:r>
            <a:r>
              <a:rPr lang="pt-PT" sz="1100" dirty="0" err="1"/>
              <a:t>order</a:t>
            </a:r>
            <a:r>
              <a:rPr lang="pt-PT" sz="1100" dirty="0"/>
              <a:t> to </a:t>
            </a:r>
            <a:r>
              <a:rPr lang="pt-PT" sz="1100" dirty="0" err="1"/>
              <a:t>find</a:t>
            </a:r>
            <a:r>
              <a:rPr lang="pt-PT" sz="1100" dirty="0"/>
              <a:t> </a:t>
            </a:r>
            <a:r>
              <a:rPr lang="pt-PT" sz="1100" dirty="0" err="1"/>
              <a:t>the</a:t>
            </a:r>
            <a:r>
              <a:rPr lang="pt-PT" sz="1100" dirty="0"/>
              <a:t> </a:t>
            </a:r>
            <a:r>
              <a:rPr lang="pt-PT" sz="1100" dirty="0" err="1"/>
              <a:t>optimal</a:t>
            </a:r>
            <a:r>
              <a:rPr lang="pt-PT" sz="1100" dirty="0"/>
              <a:t> </a:t>
            </a:r>
            <a:r>
              <a:rPr lang="pt-PT" sz="1100" dirty="0" err="1"/>
              <a:t>number</a:t>
            </a:r>
            <a:r>
              <a:rPr lang="pt-PT" sz="1100" dirty="0"/>
              <a:t> </a:t>
            </a:r>
            <a:r>
              <a:rPr lang="pt-PT" sz="1100" dirty="0" err="1"/>
              <a:t>of</a:t>
            </a:r>
            <a:r>
              <a:rPr lang="pt-PT" sz="1100" dirty="0"/>
              <a:t> cluster</a:t>
            </a:r>
            <a:endParaRPr lang="pt-PT" sz="1100" b="1" dirty="0"/>
          </a:p>
        </p:txBody>
      </p:sp>
      <p:pic>
        <p:nvPicPr>
          <p:cNvPr id="21" name="Picture 20">
            <a:extLst>
              <a:ext uri="{FF2B5EF4-FFF2-40B4-BE49-F238E27FC236}">
                <a16:creationId xmlns:a16="http://schemas.microsoft.com/office/drawing/2014/main" id="{B3E918C5-1D7E-4D99-AFF5-04757375F4ED}"/>
              </a:ext>
            </a:extLst>
          </p:cNvPr>
          <p:cNvPicPr>
            <a:picLocks noChangeAspect="1"/>
          </p:cNvPicPr>
          <p:nvPr/>
        </p:nvPicPr>
        <p:blipFill rotWithShape="1">
          <a:blip r:embed="rId7"/>
          <a:srcRect l="1362" t="1486" r="1" b="1"/>
          <a:stretch/>
        </p:blipFill>
        <p:spPr>
          <a:xfrm>
            <a:off x="4807997" y="1948872"/>
            <a:ext cx="2846212" cy="2006024"/>
          </a:xfrm>
          <a:prstGeom prst="rect">
            <a:avLst/>
          </a:prstGeom>
        </p:spPr>
      </p:pic>
      <p:cxnSp>
        <p:nvCxnSpPr>
          <p:cNvPr id="25" name="Straight Arrow Connector 24">
            <a:extLst>
              <a:ext uri="{FF2B5EF4-FFF2-40B4-BE49-F238E27FC236}">
                <a16:creationId xmlns:a16="http://schemas.microsoft.com/office/drawing/2014/main" id="{26D8F1A6-531E-4A55-A5FD-73046E7D112A}"/>
              </a:ext>
            </a:extLst>
          </p:cNvPr>
          <p:cNvCxnSpPr/>
          <p:nvPr/>
        </p:nvCxnSpPr>
        <p:spPr>
          <a:xfrm flipH="1">
            <a:off x="6096000" y="2749768"/>
            <a:ext cx="280657" cy="39835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pic>
        <p:nvPicPr>
          <p:cNvPr id="29" name="Picture 28">
            <a:extLst>
              <a:ext uri="{FF2B5EF4-FFF2-40B4-BE49-F238E27FC236}">
                <a16:creationId xmlns:a16="http://schemas.microsoft.com/office/drawing/2014/main" id="{AC0F5C76-D2B9-425A-BB5C-BAA6F5467BAA}"/>
              </a:ext>
            </a:extLst>
          </p:cNvPr>
          <p:cNvPicPr>
            <a:picLocks noChangeAspect="1"/>
          </p:cNvPicPr>
          <p:nvPr/>
        </p:nvPicPr>
        <p:blipFill rotWithShape="1">
          <a:blip r:embed="rId8"/>
          <a:srcRect l="1854"/>
          <a:stretch/>
        </p:blipFill>
        <p:spPr>
          <a:xfrm>
            <a:off x="4882136" y="3954896"/>
            <a:ext cx="2772073" cy="1996418"/>
          </a:xfrm>
          <a:prstGeom prst="rect">
            <a:avLst/>
          </a:prstGeom>
        </p:spPr>
      </p:pic>
      <p:sp>
        <p:nvSpPr>
          <p:cNvPr id="31" name="Rectangle 30"/>
          <p:cNvSpPr/>
          <p:nvPr/>
        </p:nvSpPr>
        <p:spPr>
          <a:xfrm>
            <a:off x="567013" y="381139"/>
            <a:ext cx="5201232" cy="707886"/>
          </a:xfrm>
          <a:prstGeom prst="rect">
            <a:avLst/>
          </a:prstGeom>
          <a:solidFill>
            <a:schemeClr val="bg1"/>
          </a:solidFill>
        </p:spPr>
        <p:txBody>
          <a:bodyPr wrap="none">
            <a:spAutoFit/>
          </a:bodyPr>
          <a:lstStyle/>
          <a:p>
            <a:r>
              <a:rPr lang="en-US" sz="4000" b="1" dirty="0"/>
              <a:t>Validation and Outliers</a:t>
            </a:r>
          </a:p>
        </p:txBody>
      </p:sp>
      <p:cxnSp>
        <p:nvCxnSpPr>
          <p:cNvPr id="32" name="Straight Connector 31">
            <a:extLst>
              <a:ext uri="{FF2B5EF4-FFF2-40B4-BE49-F238E27FC236}">
                <a16:creationId xmlns:a16="http://schemas.microsoft.com/office/drawing/2014/main" id="{B5767CEF-6C43-4C24-BDA0-3080E2174360}"/>
              </a:ext>
            </a:extLst>
          </p:cNvPr>
          <p:cNvCxnSpPr>
            <a:cxnSpLocks/>
          </p:cNvCxnSpPr>
          <p:nvPr/>
        </p:nvCxnSpPr>
        <p:spPr>
          <a:xfrm>
            <a:off x="712852" y="1452880"/>
            <a:ext cx="3240272" cy="0"/>
          </a:xfrm>
          <a:prstGeom prst="line">
            <a:avLst/>
          </a:prstGeom>
          <a:ln w="15875">
            <a:solidFill>
              <a:srgbClr val="FF5767"/>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163C74E9-BE22-4372-AF84-433A3731BD92}"/>
              </a:ext>
            </a:extLst>
          </p:cNvPr>
          <p:cNvCxnSpPr>
            <a:cxnSpLocks/>
          </p:cNvCxnSpPr>
          <p:nvPr/>
        </p:nvCxnSpPr>
        <p:spPr>
          <a:xfrm>
            <a:off x="4414210" y="1452880"/>
            <a:ext cx="3240000" cy="0"/>
          </a:xfrm>
          <a:prstGeom prst="line">
            <a:avLst/>
          </a:prstGeom>
          <a:ln w="15875">
            <a:solidFill>
              <a:srgbClr val="FF5767"/>
            </a:solidFill>
          </a:ln>
        </p:spPr>
        <p:style>
          <a:lnRef idx="1">
            <a:schemeClr val="dk1"/>
          </a:lnRef>
          <a:fillRef idx="0">
            <a:schemeClr val="dk1"/>
          </a:fillRef>
          <a:effectRef idx="0">
            <a:schemeClr val="dk1"/>
          </a:effectRef>
          <a:fontRef idx="minor">
            <a:schemeClr val="tx1"/>
          </a:fontRef>
        </p:style>
      </p:cxnSp>
      <p:pic>
        <p:nvPicPr>
          <p:cNvPr id="19" name="Picture 14">
            <a:extLst>
              <a:ext uri="{FF2B5EF4-FFF2-40B4-BE49-F238E27FC236}">
                <a16:creationId xmlns:a16="http://schemas.microsoft.com/office/drawing/2014/main" id="{57D0D495-7856-43E4-A263-A5F904CA075B}"/>
              </a:ext>
            </a:extLst>
          </p:cNvPr>
          <p:cNvPicPr>
            <a:picLocks noChangeAspect="1"/>
          </p:cNvPicPr>
          <p:nvPr/>
        </p:nvPicPr>
        <p:blipFill rotWithShape="1">
          <a:blip r:embed="rId9"/>
          <a:srcRect l="1217" b="1005"/>
          <a:stretch/>
        </p:blipFill>
        <p:spPr>
          <a:xfrm>
            <a:off x="255649" y="1734607"/>
            <a:ext cx="4193845" cy="3800775"/>
          </a:xfrm>
          <a:prstGeom prst="rect">
            <a:avLst/>
          </a:prstGeom>
        </p:spPr>
      </p:pic>
      <p:sp>
        <p:nvSpPr>
          <p:cNvPr id="23" name="Rectangle 11">
            <a:extLst>
              <a:ext uri="{FF2B5EF4-FFF2-40B4-BE49-F238E27FC236}">
                <a16:creationId xmlns:a16="http://schemas.microsoft.com/office/drawing/2014/main" id="{3300E25E-F0DE-4216-9F93-4D06648D82F3}"/>
              </a:ext>
            </a:extLst>
          </p:cNvPr>
          <p:cNvSpPr/>
          <p:nvPr/>
        </p:nvSpPr>
        <p:spPr>
          <a:xfrm>
            <a:off x="732434" y="6030913"/>
            <a:ext cx="3240273" cy="434566"/>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pt-PT" sz="1100" b="1" dirty="0">
                <a:solidFill>
                  <a:schemeClr val="tx1"/>
                </a:solidFill>
              </a:rPr>
              <a:t>No </a:t>
            </a:r>
            <a:r>
              <a:rPr lang="pt-PT" sz="1100" b="1" dirty="0" err="1">
                <a:solidFill>
                  <a:schemeClr val="tx1"/>
                </a:solidFill>
              </a:rPr>
              <a:t>significant</a:t>
            </a:r>
            <a:r>
              <a:rPr lang="pt-PT" sz="1100" b="1" dirty="0">
                <a:solidFill>
                  <a:schemeClr val="tx1"/>
                </a:solidFill>
              </a:rPr>
              <a:t> </a:t>
            </a:r>
            <a:r>
              <a:rPr lang="pt-PT" sz="1100" b="1" dirty="0" err="1">
                <a:solidFill>
                  <a:schemeClr val="tx1"/>
                </a:solidFill>
              </a:rPr>
              <a:t>correlation</a:t>
            </a:r>
            <a:r>
              <a:rPr lang="pt-PT" sz="1100" b="1" dirty="0">
                <a:solidFill>
                  <a:schemeClr val="tx1"/>
                </a:solidFill>
              </a:rPr>
              <a:t> </a:t>
            </a:r>
            <a:r>
              <a:rPr lang="pt-PT" sz="1100" b="1" dirty="0" err="1">
                <a:solidFill>
                  <a:schemeClr val="tx1"/>
                </a:solidFill>
              </a:rPr>
              <a:t>between</a:t>
            </a:r>
            <a:r>
              <a:rPr lang="pt-PT" sz="1100" b="1" dirty="0">
                <a:solidFill>
                  <a:schemeClr val="tx1"/>
                </a:solidFill>
              </a:rPr>
              <a:t> </a:t>
            </a:r>
            <a:r>
              <a:rPr lang="pt-PT" sz="1100" b="1" dirty="0" err="1">
                <a:solidFill>
                  <a:schemeClr val="tx1"/>
                </a:solidFill>
              </a:rPr>
              <a:t>the</a:t>
            </a:r>
            <a:r>
              <a:rPr lang="pt-PT" sz="1100" b="1" dirty="0">
                <a:solidFill>
                  <a:schemeClr val="tx1"/>
                </a:solidFill>
              </a:rPr>
              <a:t> </a:t>
            </a:r>
            <a:r>
              <a:rPr lang="pt-PT" sz="1100" b="1" dirty="0" err="1">
                <a:solidFill>
                  <a:schemeClr val="tx1"/>
                </a:solidFill>
              </a:rPr>
              <a:t>numeric</a:t>
            </a:r>
            <a:r>
              <a:rPr lang="pt-PT" sz="1100" b="1" dirty="0">
                <a:solidFill>
                  <a:schemeClr val="tx1"/>
                </a:solidFill>
              </a:rPr>
              <a:t> </a:t>
            </a:r>
            <a:r>
              <a:rPr lang="pt-PT" sz="1100" b="1" dirty="0" err="1">
                <a:solidFill>
                  <a:schemeClr val="tx1"/>
                </a:solidFill>
              </a:rPr>
              <a:t>variables</a:t>
            </a:r>
            <a:r>
              <a:rPr lang="pt-PT" sz="1100" b="1" dirty="0">
                <a:solidFill>
                  <a:schemeClr val="tx1"/>
                </a:solidFill>
              </a:rPr>
              <a:t> (</a:t>
            </a:r>
            <a:r>
              <a:rPr lang="el-GR" sz="1100" b="1" dirty="0">
                <a:solidFill>
                  <a:schemeClr val="tx1"/>
                </a:solidFill>
              </a:rPr>
              <a:t>ρ</a:t>
            </a:r>
            <a:r>
              <a:rPr lang="pt-PT" sz="1100" b="1" dirty="0">
                <a:solidFill>
                  <a:schemeClr val="tx1"/>
                </a:solidFill>
              </a:rPr>
              <a:t> &lt; 0.6)</a:t>
            </a:r>
          </a:p>
        </p:txBody>
      </p:sp>
    </p:spTree>
    <p:extLst>
      <p:ext uri="{BB962C8B-B14F-4D97-AF65-F5344CB8AC3E}">
        <p14:creationId xmlns:p14="http://schemas.microsoft.com/office/powerpoint/2010/main" val="548362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01FD3B5-6675-41C0-9E6E-F506CA791A5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71" name="think-cell Slide" r:id="rId5" imgW="663" imgH="664" progId="TCLayout.ActiveDocument.1">
                  <p:embed/>
                </p:oleObj>
              </mc:Choice>
              <mc:Fallback>
                <p:oleObj name="think-cell Slide" r:id="rId5" imgW="663" imgH="66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2D6A965-8AEA-4055-9F58-9BFF5CFEC1A9}"/>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pt-PT" sz="4400" dirty="0">
              <a:latin typeface="Calibri Light" panose="020F0302020204030204" pitchFamily="34" charset="0"/>
              <a:ea typeface="+mj-ea"/>
              <a:cs typeface="+mj-cs"/>
              <a:sym typeface="Calibri Light" panose="020F0302020204030204" pitchFamily="34" charset="0"/>
            </a:endParaRPr>
          </a:p>
        </p:txBody>
      </p:sp>
      <p:sp>
        <p:nvSpPr>
          <p:cNvPr id="20" name="TextBox 19">
            <a:extLst>
              <a:ext uri="{FF2B5EF4-FFF2-40B4-BE49-F238E27FC236}">
                <a16:creationId xmlns:a16="http://schemas.microsoft.com/office/drawing/2014/main" id="{2C29636A-280D-436A-8E3B-FDF93A1E3AF0}"/>
              </a:ext>
            </a:extLst>
          </p:cNvPr>
          <p:cNvSpPr txBox="1"/>
          <p:nvPr/>
        </p:nvSpPr>
        <p:spPr>
          <a:xfrm>
            <a:off x="4414209" y="1485433"/>
            <a:ext cx="3240000" cy="430887"/>
          </a:xfrm>
          <a:prstGeom prst="rect">
            <a:avLst/>
          </a:prstGeom>
          <a:noFill/>
        </p:spPr>
        <p:txBody>
          <a:bodyPr wrap="square" rtlCol="0">
            <a:spAutoFit/>
          </a:bodyPr>
          <a:lstStyle/>
          <a:p>
            <a:pPr algn="just"/>
            <a:r>
              <a:rPr lang="pt-PT" sz="1100" b="1" dirty="0"/>
              <a:t>1. </a:t>
            </a:r>
            <a:r>
              <a:rPr lang="pt-PT" sz="1100" dirty="0" err="1"/>
              <a:t>It</a:t>
            </a:r>
            <a:r>
              <a:rPr lang="pt-PT" sz="1100" dirty="0"/>
              <a:t> </a:t>
            </a:r>
            <a:r>
              <a:rPr lang="pt-PT" sz="1100" dirty="0" err="1"/>
              <a:t>was</a:t>
            </a:r>
            <a:r>
              <a:rPr lang="pt-PT" sz="1100" dirty="0"/>
              <a:t> </a:t>
            </a:r>
            <a:r>
              <a:rPr lang="pt-PT" sz="1100" dirty="0" err="1"/>
              <a:t>apllied</a:t>
            </a:r>
            <a:r>
              <a:rPr lang="pt-PT" sz="1100" dirty="0"/>
              <a:t> </a:t>
            </a:r>
            <a:r>
              <a:rPr lang="pt-PT" sz="1100" dirty="0" err="1"/>
              <a:t>the</a:t>
            </a:r>
            <a:r>
              <a:rPr lang="pt-PT" sz="1100" dirty="0"/>
              <a:t> </a:t>
            </a:r>
            <a:r>
              <a:rPr lang="pt-PT" sz="1100" dirty="0" err="1"/>
              <a:t>Kmeans</a:t>
            </a:r>
            <a:r>
              <a:rPr lang="pt-PT" sz="1100" dirty="0"/>
              <a:t> </a:t>
            </a:r>
            <a:r>
              <a:rPr lang="pt-PT" sz="1100" dirty="0" err="1"/>
              <a:t>model</a:t>
            </a:r>
            <a:r>
              <a:rPr lang="pt-PT" sz="1100" dirty="0"/>
              <a:t>, in </a:t>
            </a:r>
            <a:r>
              <a:rPr lang="pt-PT" sz="1100" dirty="0" err="1"/>
              <a:t>order</a:t>
            </a:r>
            <a:r>
              <a:rPr lang="pt-PT" sz="1100" dirty="0"/>
              <a:t> to </a:t>
            </a:r>
            <a:r>
              <a:rPr lang="pt-PT" sz="1100" dirty="0" err="1"/>
              <a:t>find</a:t>
            </a:r>
            <a:r>
              <a:rPr lang="pt-PT" sz="1100" dirty="0"/>
              <a:t> </a:t>
            </a:r>
            <a:r>
              <a:rPr lang="pt-PT" sz="1100" dirty="0" err="1"/>
              <a:t>the</a:t>
            </a:r>
            <a:r>
              <a:rPr lang="pt-PT" sz="1100" dirty="0"/>
              <a:t> </a:t>
            </a:r>
            <a:r>
              <a:rPr lang="pt-PT" sz="1100" dirty="0" err="1"/>
              <a:t>optimal</a:t>
            </a:r>
            <a:r>
              <a:rPr lang="pt-PT" sz="1100" dirty="0"/>
              <a:t> </a:t>
            </a:r>
            <a:r>
              <a:rPr lang="pt-PT" sz="1100" dirty="0" err="1"/>
              <a:t>number</a:t>
            </a:r>
            <a:r>
              <a:rPr lang="pt-PT" sz="1100" dirty="0"/>
              <a:t> </a:t>
            </a:r>
            <a:r>
              <a:rPr lang="pt-PT" sz="1100" dirty="0" err="1"/>
              <a:t>of</a:t>
            </a:r>
            <a:r>
              <a:rPr lang="pt-PT" sz="1100" dirty="0"/>
              <a:t> cluster</a:t>
            </a:r>
            <a:endParaRPr lang="pt-PT" sz="1100" b="1" dirty="0"/>
          </a:p>
        </p:txBody>
      </p:sp>
      <p:sp>
        <p:nvSpPr>
          <p:cNvPr id="18" name="Rectangle 17">
            <a:extLst>
              <a:ext uri="{FF2B5EF4-FFF2-40B4-BE49-F238E27FC236}">
                <a16:creationId xmlns:a16="http://schemas.microsoft.com/office/drawing/2014/main" id="{CDDBE968-1076-44AB-840B-A2FAB9C796A9}"/>
              </a:ext>
            </a:extLst>
          </p:cNvPr>
          <p:cNvSpPr/>
          <p:nvPr/>
        </p:nvSpPr>
        <p:spPr>
          <a:xfrm>
            <a:off x="712851" y="1190329"/>
            <a:ext cx="3240273" cy="253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200" b="1" dirty="0">
                <a:solidFill>
                  <a:schemeClr val="tx1"/>
                </a:solidFill>
              </a:rPr>
              <a:t>MULTICOLINEARITY TEST</a:t>
            </a:r>
          </a:p>
        </p:txBody>
      </p:sp>
      <p:sp>
        <p:nvSpPr>
          <p:cNvPr id="19" name="Rectangle 18">
            <a:extLst>
              <a:ext uri="{FF2B5EF4-FFF2-40B4-BE49-F238E27FC236}">
                <a16:creationId xmlns:a16="http://schemas.microsoft.com/office/drawing/2014/main" id="{C81BB020-5F61-4E0B-B7CC-D9D4D2670B72}"/>
              </a:ext>
            </a:extLst>
          </p:cNvPr>
          <p:cNvSpPr/>
          <p:nvPr/>
        </p:nvSpPr>
        <p:spPr>
          <a:xfrm>
            <a:off x="4414209" y="1190329"/>
            <a:ext cx="3240000" cy="253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200" b="1" dirty="0">
                <a:solidFill>
                  <a:schemeClr val="tx1"/>
                </a:solidFill>
              </a:rPr>
              <a:t>CLUSTERS CREATION</a:t>
            </a:r>
          </a:p>
        </p:txBody>
      </p:sp>
      <p:sp>
        <p:nvSpPr>
          <p:cNvPr id="27" name="Rectangle 26">
            <a:extLst>
              <a:ext uri="{FF2B5EF4-FFF2-40B4-BE49-F238E27FC236}">
                <a16:creationId xmlns:a16="http://schemas.microsoft.com/office/drawing/2014/main" id="{BAC3FE68-D5D3-4663-B651-EFA3E9658870}"/>
              </a:ext>
            </a:extLst>
          </p:cNvPr>
          <p:cNvSpPr/>
          <p:nvPr/>
        </p:nvSpPr>
        <p:spPr>
          <a:xfrm>
            <a:off x="4414209" y="6030913"/>
            <a:ext cx="3240273" cy="434566"/>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100" b="1" dirty="0" err="1">
                <a:solidFill>
                  <a:schemeClr val="tx1"/>
                </a:solidFill>
              </a:rPr>
              <a:t>Creation</a:t>
            </a:r>
            <a:r>
              <a:rPr lang="pt-PT" sz="1100" b="1" dirty="0">
                <a:solidFill>
                  <a:schemeClr val="tx1"/>
                </a:solidFill>
              </a:rPr>
              <a:t> </a:t>
            </a:r>
            <a:r>
              <a:rPr lang="pt-PT" sz="1100" b="1" dirty="0" err="1">
                <a:solidFill>
                  <a:schemeClr val="tx1"/>
                </a:solidFill>
              </a:rPr>
              <a:t>of</a:t>
            </a:r>
            <a:r>
              <a:rPr lang="pt-PT" sz="1100" b="1" dirty="0">
                <a:solidFill>
                  <a:schemeClr val="tx1"/>
                </a:solidFill>
              </a:rPr>
              <a:t> </a:t>
            </a:r>
            <a:r>
              <a:rPr lang="pt-PT" sz="1100" b="1" dirty="0" err="1">
                <a:solidFill>
                  <a:schemeClr val="tx1"/>
                </a:solidFill>
              </a:rPr>
              <a:t>four</a:t>
            </a:r>
            <a:r>
              <a:rPr lang="pt-PT" sz="1100" b="1" dirty="0">
                <a:solidFill>
                  <a:schemeClr val="tx1"/>
                </a:solidFill>
              </a:rPr>
              <a:t> clusters</a:t>
            </a:r>
          </a:p>
        </p:txBody>
      </p:sp>
      <p:sp>
        <p:nvSpPr>
          <p:cNvPr id="31" name="Rectangle 30"/>
          <p:cNvSpPr/>
          <p:nvPr/>
        </p:nvSpPr>
        <p:spPr>
          <a:xfrm>
            <a:off x="567013" y="381139"/>
            <a:ext cx="5201232" cy="707886"/>
          </a:xfrm>
          <a:prstGeom prst="rect">
            <a:avLst/>
          </a:prstGeom>
          <a:solidFill>
            <a:schemeClr val="bg1"/>
          </a:solidFill>
        </p:spPr>
        <p:txBody>
          <a:bodyPr wrap="none">
            <a:spAutoFit/>
          </a:bodyPr>
          <a:lstStyle/>
          <a:p>
            <a:r>
              <a:rPr lang="en-US" sz="4000" b="1" dirty="0"/>
              <a:t>Validation and Outliers</a:t>
            </a:r>
          </a:p>
        </p:txBody>
      </p:sp>
      <p:cxnSp>
        <p:nvCxnSpPr>
          <p:cNvPr id="32" name="Straight Connector 31">
            <a:extLst>
              <a:ext uri="{FF2B5EF4-FFF2-40B4-BE49-F238E27FC236}">
                <a16:creationId xmlns:a16="http://schemas.microsoft.com/office/drawing/2014/main" id="{B5767CEF-6C43-4C24-BDA0-3080E2174360}"/>
              </a:ext>
            </a:extLst>
          </p:cNvPr>
          <p:cNvCxnSpPr>
            <a:cxnSpLocks/>
          </p:cNvCxnSpPr>
          <p:nvPr/>
        </p:nvCxnSpPr>
        <p:spPr>
          <a:xfrm>
            <a:off x="712852" y="1452880"/>
            <a:ext cx="3240272" cy="0"/>
          </a:xfrm>
          <a:prstGeom prst="line">
            <a:avLst/>
          </a:prstGeom>
          <a:ln w="15875">
            <a:solidFill>
              <a:srgbClr val="FF5767"/>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163C74E9-BE22-4372-AF84-433A3731BD92}"/>
              </a:ext>
            </a:extLst>
          </p:cNvPr>
          <p:cNvCxnSpPr>
            <a:cxnSpLocks/>
          </p:cNvCxnSpPr>
          <p:nvPr/>
        </p:nvCxnSpPr>
        <p:spPr>
          <a:xfrm>
            <a:off x="4414210" y="1452880"/>
            <a:ext cx="3240000" cy="0"/>
          </a:xfrm>
          <a:prstGeom prst="line">
            <a:avLst/>
          </a:prstGeom>
          <a:ln w="15875">
            <a:solidFill>
              <a:srgbClr val="FF5767"/>
            </a:solidFill>
          </a:ln>
        </p:spPr>
        <p:style>
          <a:lnRef idx="1">
            <a:schemeClr val="dk1"/>
          </a:lnRef>
          <a:fillRef idx="0">
            <a:schemeClr val="dk1"/>
          </a:fillRef>
          <a:effectRef idx="0">
            <a:schemeClr val="dk1"/>
          </a:effectRef>
          <a:fontRef idx="minor">
            <a:schemeClr val="tx1"/>
          </a:fontRef>
        </p:style>
      </p:cxnSp>
      <p:pic>
        <p:nvPicPr>
          <p:cNvPr id="22" name="Picture 20">
            <a:extLst>
              <a:ext uri="{FF2B5EF4-FFF2-40B4-BE49-F238E27FC236}">
                <a16:creationId xmlns:a16="http://schemas.microsoft.com/office/drawing/2014/main" id="{E3C62702-D80D-41EA-A27C-A6849C042CED}"/>
              </a:ext>
            </a:extLst>
          </p:cNvPr>
          <p:cNvPicPr>
            <a:picLocks noChangeAspect="1"/>
          </p:cNvPicPr>
          <p:nvPr/>
        </p:nvPicPr>
        <p:blipFill rotWithShape="1">
          <a:blip r:embed="rId7"/>
          <a:srcRect l="1362" t="1486" r="1" b="1"/>
          <a:stretch/>
        </p:blipFill>
        <p:spPr>
          <a:xfrm>
            <a:off x="4807997" y="1948872"/>
            <a:ext cx="2846212" cy="2006024"/>
          </a:xfrm>
          <a:prstGeom prst="rect">
            <a:avLst/>
          </a:prstGeom>
        </p:spPr>
      </p:pic>
      <p:cxnSp>
        <p:nvCxnSpPr>
          <p:cNvPr id="23" name="Straight Arrow Connector 24">
            <a:extLst>
              <a:ext uri="{FF2B5EF4-FFF2-40B4-BE49-F238E27FC236}">
                <a16:creationId xmlns:a16="http://schemas.microsoft.com/office/drawing/2014/main" id="{F40C5089-B8BE-42C4-84CE-9A9FB3258FAD}"/>
              </a:ext>
            </a:extLst>
          </p:cNvPr>
          <p:cNvCxnSpPr/>
          <p:nvPr/>
        </p:nvCxnSpPr>
        <p:spPr>
          <a:xfrm flipH="1">
            <a:off x="6096000" y="2749768"/>
            <a:ext cx="280657" cy="39835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pic>
        <p:nvPicPr>
          <p:cNvPr id="24" name="Picture 28">
            <a:extLst>
              <a:ext uri="{FF2B5EF4-FFF2-40B4-BE49-F238E27FC236}">
                <a16:creationId xmlns:a16="http://schemas.microsoft.com/office/drawing/2014/main" id="{0E0E9C15-B72E-4898-A001-98DF97ED9BEF}"/>
              </a:ext>
            </a:extLst>
          </p:cNvPr>
          <p:cNvPicPr>
            <a:picLocks noChangeAspect="1"/>
          </p:cNvPicPr>
          <p:nvPr/>
        </p:nvPicPr>
        <p:blipFill rotWithShape="1">
          <a:blip r:embed="rId8"/>
          <a:srcRect l="1854"/>
          <a:stretch/>
        </p:blipFill>
        <p:spPr>
          <a:xfrm>
            <a:off x="4882136" y="3954896"/>
            <a:ext cx="2772073" cy="1996418"/>
          </a:xfrm>
          <a:prstGeom prst="rect">
            <a:avLst/>
          </a:prstGeom>
        </p:spPr>
      </p:pic>
      <p:sp>
        <p:nvSpPr>
          <p:cNvPr id="28" name="Rectangle 11">
            <a:extLst>
              <a:ext uri="{FF2B5EF4-FFF2-40B4-BE49-F238E27FC236}">
                <a16:creationId xmlns:a16="http://schemas.microsoft.com/office/drawing/2014/main" id="{2C15C43C-F5D2-4686-9DBA-8F39AF722921}"/>
              </a:ext>
            </a:extLst>
          </p:cNvPr>
          <p:cNvSpPr/>
          <p:nvPr/>
        </p:nvSpPr>
        <p:spPr>
          <a:xfrm>
            <a:off x="732434" y="6030913"/>
            <a:ext cx="3240273" cy="434566"/>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pt-PT" sz="1100" b="1" dirty="0">
                <a:solidFill>
                  <a:schemeClr val="tx1"/>
                </a:solidFill>
              </a:rPr>
              <a:t>No </a:t>
            </a:r>
            <a:r>
              <a:rPr lang="pt-PT" sz="1100" b="1" dirty="0" err="1">
                <a:solidFill>
                  <a:schemeClr val="tx1"/>
                </a:solidFill>
              </a:rPr>
              <a:t>significant</a:t>
            </a:r>
            <a:r>
              <a:rPr lang="pt-PT" sz="1100" b="1" dirty="0">
                <a:solidFill>
                  <a:schemeClr val="tx1"/>
                </a:solidFill>
              </a:rPr>
              <a:t> </a:t>
            </a:r>
            <a:r>
              <a:rPr lang="pt-PT" sz="1100" b="1" dirty="0" err="1">
                <a:solidFill>
                  <a:schemeClr val="tx1"/>
                </a:solidFill>
              </a:rPr>
              <a:t>correlation</a:t>
            </a:r>
            <a:r>
              <a:rPr lang="pt-PT" sz="1100" b="1" dirty="0">
                <a:solidFill>
                  <a:schemeClr val="tx1"/>
                </a:solidFill>
              </a:rPr>
              <a:t> </a:t>
            </a:r>
            <a:r>
              <a:rPr lang="pt-PT" sz="1100" b="1" dirty="0" err="1">
                <a:solidFill>
                  <a:schemeClr val="tx1"/>
                </a:solidFill>
              </a:rPr>
              <a:t>between</a:t>
            </a:r>
            <a:r>
              <a:rPr lang="pt-PT" sz="1100" b="1" dirty="0">
                <a:solidFill>
                  <a:schemeClr val="tx1"/>
                </a:solidFill>
              </a:rPr>
              <a:t> </a:t>
            </a:r>
            <a:r>
              <a:rPr lang="pt-PT" sz="1100" b="1" dirty="0" err="1">
                <a:solidFill>
                  <a:schemeClr val="tx1"/>
                </a:solidFill>
              </a:rPr>
              <a:t>the</a:t>
            </a:r>
            <a:r>
              <a:rPr lang="pt-PT" sz="1100" b="1" dirty="0">
                <a:solidFill>
                  <a:schemeClr val="tx1"/>
                </a:solidFill>
              </a:rPr>
              <a:t> </a:t>
            </a:r>
            <a:r>
              <a:rPr lang="pt-PT" sz="1100" b="1" dirty="0" err="1">
                <a:solidFill>
                  <a:schemeClr val="tx1"/>
                </a:solidFill>
              </a:rPr>
              <a:t>numeric</a:t>
            </a:r>
            <a:r>
              <a:rPr lang="pt-PT" sz="1100" b="1" dirty="0">
                <a:solidFill>
                  <a:schemeClr val="tx1"/>
                </a:solidFill>
              </a:rPr>
              <a:t> </a:t>
            </a:r>
            <a:r>
              <a:rPr lang="pt-PT" sz="1100" b="1" dirty="0" err="1">
                <a:solidFill>
                  <a:schemeClr val="tx1"/>
                </a:solidFill>
              </a:rPr>
              <a:t>variables</a:t>
            </a:r>
            <a:r>
              <a:rPr lang="pt-PT" sz="1100" b="1" dirty="0">
                <a:solidFill>
                  <a:schemeClr val="tx1"/>
                </a:solidFill>
              </a:rPr>
              <a:t> (</a:t>
            </a:r>
            <a:r>
              <a:rPr lang="el-GR" sz="1100" b="1" dirty="0">
                <a:solidFill>
                  <a:schemeClr val="tx1"/>
                </a:solidFill>
              </a:rPr>
              <a:t>ρ</a:t>
            </a:r>
            <a:r>
              <a:rPr lang="pt-PT" sz="1100" b="1" dirty="0">
                <a:solidFill>
                  <a:schemeClr val="tx1"/>
                </a:solidFill>
              </a:rPr>
              <a:t> &lt; 0.6)</a:t>
            </a:r>
          </a:p>
        </p:txBody>
      </p:sp>
      <p:pic>
        <p:nvPicPr>
          <p:cNvPr id="30" name="Picture 14">
            <a:extLst>
              <a:ext uri="{FF2B5EF4-FFF2-40B4-BE49-F238E27FC236}">
                <a16:creationId xmlns:a16="http://schemas.microsoft.com/office/drawing/2014/main" id="{0ACBB29A-B15B-492A-9B5F-5905C0D14C95}"/>
              </a:ext>
            </a:extLst>
          </p:cNvPr>
          <p:cNvPicPr>
            <a:picLocks noChangeAspect="1"/>
          </p:cNvPicPr>
          <p:nvPr/>
        </p:nvPicPr>
        <p:blipFill rotWithShape="1">
          <a:blip r:embed="rId9"/>
          <a:srcRect l="1217" b="1005"/>
          <a:stretch/>
        </p:blipFill>
        <p:spPr>
          <a:xfrm>
            <a:off x="255649" y="1734607"/>
            <a:ext cx="4193845" cy="3800775"/>
          </a:xfrm>
          <a:prstGeom prst="rect">
            <a:avLst/>
          </a:prstGeom>
        </p:spPr>
      </p:pic>
    </p:spTree>
    <p:extLst>
      <p:ext uri="{BB962C8B-B14F-4D97-AF65-F5344CB8AC3E}">
        <p14:creationId xmlns:p14="http://schemas.microsoft.com/office/powerpoint/2010/main" val="2291543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01FD3B5-6675-41C0-9E6E-F506CA791A5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95" name="think-cell Slide" r:id="rId5" imgW="663" imgH="664" progId="TCLayout.ActiveDocument.1">
                  <p:embed/>
                </p:oleObj>
              </mc:Choice>
              <mc:Fallback>
                <p:oleObj name="think-cell Slide" r:id="rId5" imgW="663" imgH="66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2D6A965-8AEA-4055-9F58-9BFF5CFEC1A9}"/>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pt-PT" sz="4400" dirty="0">
              <a:latin typeface="Calibri Light" panose="020F0302020204030204" pitchFamily="34" charset="0"/>
              <a:ea typeface="+mj-ea"/>
              <a:cs typeface="+mj-cs"/>
              <a:sym typeface="Calibri Light" panose="020F0302020204030204" pitchFamily="34" charset="0"/>
            </a:endParaRPr>
          </a:p>
        </p:txBody>
      </p:sp>
      <p:sp>
        <p:nvSpPr>
          <p:cNvPr id="29" name="Rectangle 28">
            <a:extLst>
              <a:ext uri="{FF2B5EF4-FFF2-40B4-BE49-F238E27FC236}">
                <a16:creationId xmlns:a16="http://schemas.microsoft.com/office/drawing/2014/main" id="{DE0F5137-B796-4E99-B535-8482E743C084}"/>
              </a:ext>
            </a:extLst>
          </p:cNvPr>
          <p:cNvSpPr/>
          <p:nvPr/>
        </p:nvSpPr>
        <p:spPr>
          <a:xfrm>
            <a:off x="8115294" y="1190329"/>
            <a:ext cx="3240000" cy="253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200" b="1" dirty="0">
                <a:solidFill>
                  <a:schemeClr val="tx1"/>
                </a:solidFill>
              </a:rPr>
              <a:t>OUTLIERS REMOVAL</a:t>
            </a:r>
          </a:p>
        </p:txBody>
      </p:sp>
      <p:pic>
        <p:nvPicPr>
          <p:cNvPr id="32" name="Picture 31">
            <a:extLst>
              <a:ext uri="{FF2B5EF4-FFF2-40B4-BE49-F238E27FC236}">
                <a16:creationId xmlns:a16="http://schemas.microsoft.com/office/drawing/2014/main" id="{C0E3F05A-7C7F-4219-ACB5-0508F8D5665E}"/>
              </a:ext>
            </a:extLst>
          </p:cNvPr>
          <p:cNvPicPr>
            <a:picLocks noChangeAspect="1"/>
          </p:cNvPicPr>
          <p:nvPr/>
        </p:nvPicPr>
        <p:blipFill>
          <a:blip r:embed="rId7"/>
          <a:stretch>
            <a:fillRect/>
          </a:stretch>
        </p:blipFill>
        <p:spPr>
          <a:xfrm>
            <a:off x="7920507" y="1874501"/>
            <a:ext cx="3980861" cy="1758212"/>
          </a:xfrm>
          <a:prstGeom prst="rect">
            <a:avLst/>
          </a:prstGeom>
        </p:spPr>
      </p:pic>
      <p:pic>
        <p:nvPicPr>
          <p:cNvPr id="38" name="Picture 37">
            <a:extLst>
              <a:ext uri="{FF2B5EF4-FFF2-40B4-BE49-F238E27FC236}">
                <a16:creationId xmlns:a16="http://schemas.microsoft.com/office/drawing/2014/main" id="{D55790A1-38CB-4318-A633-6E1CA848D226}"/>
              </a:ext>
            </a:extLst>
          </p:cNvPr>
          <p:cNvPicPr>
            <a:picLocks noChangeAspect="1"/>
          </p:cNvPicPr>
          <p:nvPr/>
        </p:nvPicPr>
        <p:blipFill>
          <a:blip r:embed="rId8"/>
          <a:stretch>
            <a:fillRect/>
          </a:stretch>
        </p:blipFill>
        <p:spPr>
          <a:xfrm>
            <a:off x="7968642" y="3857955"/>
            <a:ext cx="3932726" cy="1867052"/>
          </a:xfrm>
          <a:prstGeom prst="rect">
            <a:avLst/>
          </a:prstGeom>
        </p:spPr>
      </p:pic>
      <p:sp>
        <p:nvSpPr>
          <p:cNvPr id="39" name="Rectangle 38"/>
          <p:cNvSpPr/>
          <p:nvPr/>
        </p:nvSpPr>
        <p:spPr>
          <a:xfrm>
            <a:off x="567013" y="381139"/>
            <a:ext cx="5201232" cy="707886"/>
          </a:xfrm>
          <a:prstGeom prst="rect">
            <a:avLst/>
          </a:prstGeom>
          <a:solidFill>
            <a:schemeClr val="bg1"/>
          </a:solidFill>
        </p:spPr>
        <p:txBody>
          <a:bodyPr wrap="none">
            <a:spAutoFit/>
          </a:bodyPr>
          <a:lstStyle/>
          <a:p>
            <a:r>
              <a:rPr lang="en-US" sz="4000" b="1" dirty="0"/>
              <a:t>Validation and Outliers</a:t>
            </a:r>
          </a:p>
        </p:txBody>
      </p:sp>
      <p:cxnSp>
        <p:nvCxnSpPr>
          <p:cNvPr id="42" name="Straight Connector 41">
            <a:extLst>
              <a:ext uri="{FF2B5EF4-FFF2-40B4-BE49-F238E27FC236}">
                <a16:creationId xmlns:a16="http://schemas.microsoft.com/office/drawing/2014/main" id="{C1C1D1B8-74B9-42DF-A96D-17507DCBC06A}"/>
              </a:ext>
            </a:extLst>
          </p:cNvPr>
          <p:cNvCxnSpPr>
            <a:cxnSpLocks/>
          </p:cNvCxnSpPr>
          <p:nvPr/>
        </p:nvCxnSpPr>
        <p:spPr>
          <a:xfrm>
            <a:off x="8115295" y="1452880"/>
            <a:ext cx="3240000" cy="0"/>
          </a:xfrm>
          <a:prstGeom prst="line">
            <a:avLst/>
          </a:prstGeom>
          <a:ln w="15875">
            <a:solidFill>
              <a:srgbClr val="FF5767"/>
            </a:solidFill>
          </a:ln>
        </p:spPr>
        <p:style>
          <a:lnRef idx="1">
            <a:schemeClr val="dk1"/>
          </a:lnRef>
          <a:fillRef idx="0">
            <a:schemeClr val="dk1"/>
          </a:fillRef>
          <a:effectRef idx="0">
            <a:schemeClr val="dk1"/>
          </a:effectRef>
          <a:fontRef idx="minor">
            <a:schemeClr val="tx1"/>
          </a:fontRef>
        </p:style>
      </p:cxnSp>
      <p:sp>
        <p:nvSpPr>
          <p:cNvPr id="24" name="TextBox 19">
            <a:extLst>
              <a:ext uri="{FF2B5EF4-FFF2-40B4-BE49-F238E27FC236}">
                <a16:creationId xmlns:a16="http://schemas.microsoft.com/office/drawing/2014/main" id="{F760CBBE-5578-4C75-B4EA-3AC04BD1AF36}"/>
              </a:ext>
            </a:extLst>
          </p:cNvPr>
          <p:cNvSpPr txBox="1"/>
          <p:nvPr/>
        </p:nvSpPr>
        <p:spPr>
          <a:xfrm>
            <a:off x="4414209" y="1485433"/>
            <a:ext cx="3240000" cy="430887"/>
          </a:xfrm>
          <a:prstGeom prst="rect">
            <a:avLst/>
          </a:prstGeom>
          <a:noFill/>
        </p:spPr>
        <p:txBody>
          <a:bodyPr wrap="square" rtlCol="0">
            <a:spAutoFit/>
          </a:bodyPr>
          <a:lstStyle/>
          <a:p>
            <a:pPr algn="just"/>
            <a:r>
              <a:rPr lang="pt-PT" sz="1100" b="1" dirty="0"/>
              <a:t>1. </a:t>
            </a:r>
            <a:r>
              <a:rPr lang="pt-PT" sz="1100" dirty="0" err="1"/>
              <a:t>It</a:t>
            </a:r>
            <a:r>
              <a:rPr lang="pt-PT" sz="1100" dirty="0"/>
              <a:t> </a:t>
            </a:r>
            <a:r>
              <a:rPr lang="pt-PT" sz="1100" dirty="0" err="1"/>
              <a:t>was</a:t>
            </a:r>
            <a:r>
              <a:rPr lang="pt-PT" sz="1100" dirty="0"/>
              <a:t> </a:t>
            </a:r>
            <a:r>
              <a:rPr lang="pt-PT" sz="1100" dirty="0" err="1"/>
              <a:t>apllied</a:t>
            </a:r>
            <a:r>
              <a:rPr lang="pt-PT" sz="1100" dirty="0"/>
              <a:t> </a:t>
            </a:r>
            <a:r>
              <a:rPr lang="pt-PT" sz="1100" dirty="0" err="1"/>
              <a:t>the</a:t>
            </a:r>
            <a:r>
              <a:rPr lang="pt-PT" sz="1100" dirty="0"/>
              <a:t> </a:t>
            </a:r>
            <a:r>
              <a:rPr lang="pt-PT" sz="1100" dirty="0" err="1"/>
              <a:t>Kmeans</a:t>
            </a:r>
            <a:r>
              <a:rPr lang="pt-PT" sz="1100" dirty="0"/>
              <a:t> </a:t>
            </a:r>
            <a:r>
              <a:rPr lang="pt-PT" sz="1100" dirty="0" err="1"/>
              <a:t>model</a:t>
            </a:r>
            <a:r>
              <a:rPr lang="pt-PT" sz="1100" dirty="0"/>
              <a:t>, in </a:t>
            </a:r>
            <a:r>
              <a:rPr lang="pt-PT" sz="1100" dirty="0" err="1"/>
              <a:t>order</a:t>
            </a:r>
            <a:r>
              <a:rPr lang="pt-PT" sz="1100" dirty="0"/>
              <a:t> to </a:t>
            </a:r>
            <a:r>
              <a:rPr lang="pt-PT" sz="1100" dirty="0" err="1"/>
              <a:t>find</a:t>
            </a:r>
            <a:r>
              <a:rPr lang="pt-PT" sz="1100" dirty="0"/>
              <a:t> </a:t>
            </a:r>
            <a:r>
              <a:rPr lang="pt-PT" sz="1100" dirty="0" err="1"/>
              <a:t>the</a:t>
            </a:r>
            <a:r>
              <a:rPr lang="pt-PT" sz="1100" dirty="0"/>
              <a:t> </a:t>
            </a:r>
            <a:r>
              <a:rPr lang="pt-PT" sz="1100" dirty="0" err="1"/>
              <a:t>optimal</a:t>
            </a:r>
            <a:r>
              <a:rPr lang="pt-PT" sz="1100" dirty="0"/>
              <a:t> </a:t>
            </a:r>
            <a:r>
              <a:rPr lang="pt-PT" sz="1100" dirty="0" err="1"/>
              <a:t>number</a:t>
            </a:r>
            <a:r>
              <a:rPr lang="pt-PT" sz="1100" dirty="0"/>
              <a:t> </a:t>
            </a:r>
            <a:r>
              <a:rPr lang="pt-PT" sz="1100" dirty="0" err="1"/>
              <a:t>of</a:t>
            </a:r>
            <a:r>
              <a:rPr lang="pt-PT" sz="1100" dirty="0"/>
              <a:t> cluster</a:t>
            </a:r>
            <a:endParaRPr lang="pt-PT" sz="1100" b="1" dirty="0"/>
          </a:p>
        </p:txBody>
      </p:sp>
      <p:sp>
        <p:nvSpPr>
          <p:cNvPr id="26" name="Rectangle 17">
            <a:extLst>
              <a:ext uri="{FF2B5EF4-FFF2-40B4-BE49-F238E27FC236}">
                <a16:creationId xmlns:a16="http://schemas.microsoft.com/office/drawing/2014/main" id="{0E182A89-497C-4191-831D-CB55ABB4ECE0}"/>
              </a:ext>
            </a:extLst>
          </p:cNvPr>
          <p:cNvSpPr/>
          <p:nvPr/>
        </p:nvSpPr>
        <p:spPr>
          <a:xfrm>
            <a:off x="712851" y="1190329"/>
            <a:ext cx="3240273" cy="253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200" b="1" dirty="0">
                <a:solidFill>
                  <a:schemeClr val="tx1"/>
                </a:solidFill>
              </a:rPr>
              <a:t>MULTICOLINEARITY TEST</a:t>
            </a:r>
          </a:p>
        </p:txBody>
      </p:sp>
      <p:sp>
        <p:nvSpPr>
          <p:cNvPr id="27" name="Rectangle 18">
            <a:extLst>
              <a:ext uri="{FF2B5EF4-FFF2-40B4-BE49-F238E27FC236}">
                <a16:creationId xmlns:a16="http://schemas.microsoft.com/office/drawing/2014/main" id="{E3560E8A-C069-47C2-88AD-0B11AF58DB0D}"/>
              </a:ext>
            </a:extLst>
          </p:cNvPr>
          <p:cNvSpPr/>
          <p:nvPr/>
        </p:nvSpPr>
        <p:spPr>
          <a:xfrm>
            <a:off x="4414209" y="1190329"/>
            <a:ext cx="3240000" cy="253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200" b="1" dirty="0">
                <a:solidFill>
                  <a:schemeClr val="tx1"/>
                </a:solidFill>
              </a:rPr>
              <a:t>CLUSTERS CREATION</a:t>
            </a:r>
          </a:p>
        </p:txBody>
      </p:sp>
      <p:sp>
        <p:nvSpPr>
          <p:cNvPr id="28" name="Rectangle 26">
            <a:extLst>
              <a:ext uri="{FF2B5EF4-FFF2-40B4-BE49-F238E27FC236}">
                <a16:creationId xmlns:a16="http://schemas.microsoft.com/office/drawing/2014/main" id="{767544B3-D281-4225-A881-44957F9F7F6F}"/>
              </a:ext>
            </a:extLst>
          </p:cNvPr>
          <p:cNvSpPr/>
          <p:nvPr/>
        </p:nvSpPr>
        <p:spPr>
          <a:xfrm>
            <a:off x="4414209" y="6030913"/>
            <a:ext cx="3240273" cy="434566"/>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100" b="1" dirty="0" err="1">
                <a:solidFill>
                  <a:schemeClr val="tx1"/>
                </a:solidFill>
              </a:rPr>
              <a:t>Creation</a:t>
            </a:r>
            <a:r>
              <a:rPr lang="pt-PT" sz="1100" b="1" dirty="0">
                <a:solidFill>
                  <a:schemeClr val="tx1"/>
                </a:solidFill>
              </a:rPr>
              <a:t> </a:t>
            </a:r>
            <a:r>
              <a:rPr lang="pt-PT" sz="1100" b="1" dirty="0" err="1">
                <a:solidFill>
                  <a:schemeClr val="tx1"/>
                </a:solidFill>
              </a:rPr>
              <a:t>of</a:t>
            </a:r>
            <a:r>
              <a:rPr lang="pt-PT" sz="1100" b="1" dirty="0">
                <a:solidFill>
                  <a:schemeClr val="tx1"/>
                </a:solidFill>
              </a:rPr>
              <a:t> </a:t>
            </a:r>
            <a:r>
              <a:rPr lang="pt-PT" sz="1100" b="1" dirty="0" err="1">
                <a:solidFill>
                  <a:schemeClr val="tx1"/>
                </a:solidFill>
              </a:rPr>
              <a:t>four</a:t>
            </a:r>
            <a:r>
              <a:rPr lang="pt-PT" sz="1100" b="1" dirty="0">
                <a:solidFill>
                  <a:schemeClr val="tx1"/>
                </a:solidFill>
              </a:rPr>
              <a:t> clusters</a:t>
            </a:r>
          </a:p>
        </p:txBody>
      </p:sp>
      <p:cxnSp>
        <p:nvCxnSpPr>
          <p:cNvPr id="30" name="Straight Connector 31">
            <a:extLst>
              <a:ext uri="{FF2B5EF4-FFF2-40B4-BE49-F238E27FC236}">
                <a16:creationId xmlns:a16="http://schemas.microsoft.com/office/drawing/2014/main" id="{E863AF1F-EDF4-4010-97E4-88C92B4E1ED4}"/>
              </a:ext>
            </a:extLst>
          </p:cNvPr>
          <p:cNvCxnSpPr>
            <a:cxnSpLocks/>
          </p:cNvCxnSpPr>
          <p:nvPr/>
        </p:nvCxnSpPr>
        <p:spPr>
          <a:xfrm>
            <a:off x="712852" y="1452880"/>
            <a:ext cx="3240272" cy="0"/>
          </a:xfrm>
          <a:prstGeom prst="line">
            <a:avLst/>
          </a:prstGeom>
          <a:ln w="15875">
            <a:solidFill>
              <a:srgbClr val="FF5767"/>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28F4D1E3-96BD-47E1-971F-ED3B1279E048}"/>
              </a:ext>
            </a:extLst>
          </p:cNvPr>
          <p:cNvCxnSpPr>
            <a:cxnSpLocks/>
          </p:cNvCxnSpPr>
          <p:nvPr/>
        </p:nvCxnSpPr>
        <p:spPr>
          <a:xfrm>
            <a:off x="4414210" y="1452880"/>
            <a:ext cx="3240000" cy="0"/>
          </a:xfrm>
          <a:prstGeom prst="line">
            <a:avLst/>
          </a:prstGeom>
          <a:ln w="15875">
            <a:solidFill>
              <a:srgbClr val="FF5767"/>
            </a:solidFill>
          </a:ln>
        </p:spPr>
        <p:style>
          <a:lnRef idx="1">
            <a:schemeClr val="dk1"/>
          </a:lnRef>
          <a:fillRef idx="0">
            <a:schemeClr val="dk1"/>
          </a:fillRef>
          <a:effectRef idx="0">
            <a:schemeClr val="dk1"/>
          </a:effectRef>
          <a:fontRef idx="minor">
            <a:schemeClr val="tx1"/>
          </a:fontRef>
        </p:style>
      </p:cxnSp>
      <p:pic>
        <p:nvPicPr>
          <p:cNvPr id="34" name="Picture 20">
            <a:extLst>
              <a:ext uri="{FF2B5EF4-FFF2-40B4-BE49-F238E27FC236}">
                <a16:creationId xmlns:a16="http://schemas.microsoft.com/office/drawing/2014/main" id="{08C1AA17-C2AA-422F-9A9E-EF4FB02A96A6}"/>
              </a:ext>
            </a:extLst>
          </p:cNvPr>
          <p:cNvPicPr>
            <a:picLocks noChangeAspect="1"/>
          </p:cNvPicPr>
          <p:nvPr/>
        </p:nvPicPr>
        <p:blipFill rotWithShape="1">
          <a:blip r:embed="rId9"/>
          <a:srcRect l="1362" t="1486" r="1" b="1"/>
          <a:stretch/>
        </p:blipFill>
        <p:spPr>
          <a:xfrm>
            <a:off x="4807997" y="1948872"/>
            <a:ext cx="2846212" cy="2006024"/>
          </a:xfrm>
          <a:prstGeom prst="rect">
            <a:avLst/>
          </a:prstGeom>
        </p:spPr>
      </p:pic>
      <p:cxnSp>
        <p:nvCxnSpPr>
          <p:cNvPr id="43" name="Straight Arrow Connector 24">
            <a:extLst>
              <a:ext uri="{FF2B5EF4-FFF2-40B4-BE49-F238E27FC236}">
                <a16:creationId xmlns:a16="http://schemas.microsoft.com/office/drawing/2014/main" id="{12E64674-5B13-4AE5-9CB4-1D07FA2633C0}"/>
              </a:ext>
            </a:extLst>
          </p:cNvPr>
          <p:cNvCxnSpPr/>
          <p:nvPr/>
        </p:nvCxnSpPr>
        <p:spPr>
          <a:xfrm flipH="1">
            <a:off x="6096000" y="2749768"/>
            <a:ext cx="280657" cy="39835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pic>
        <p:nvPicPr>
          <p:cNvPr id="44" name="Picture 28">
            <a:extLst>
              <a:ext uri="{FF2B5EF4-FFF2-40B4-BE49-F238E27FC236}">
                <a16:creationId xmlns:a16="http://schemas.microsoft.com/office/drawing/2014/main" id="{49D1B252-E797-427E-9C79-806AEC96B73F}"/>
              </a:ext>
            </a:extLst>
          </p:cNvPr>
          <p:cNvPicPr>
            <a:picLocks noChangeAspect="1"/>
          </p:cNvPicPr>
          <p:nvPr/>
        </p:nvPicPr>
        <p:blipFill rotWithShape="1">
          <a:blip r:embed="rId10"/>
          <a:srcRect l="1854"/>
          <a:stretch/>
        </p:blipFill>
        <p:spPr>
          <a:xfrm>
            <a:off x="4882136" y="3954896"/>
            <a:ext cx="2772073" cy="1996418"/>
          </a:xfrm>
          <a:prstGeom prst="rect">
            <a:avLst/>
          </a:prstGeom>
        </p:spPr>
      </p:pic>
      <p:sp>
        <p:nvSpPr>
          <p:cNvPr id="45" name="Rectangle 11">
            <a:extLst>
              <a:ext uri="{FF2B5EF4-FFF2-40B4-BE49-F238E27FC236}">
                <a16:creationId xmlns:a16="http://schemas.microsoft.com/office/drawing/2014/main" id="{4E9BC99A-9B96-44EA-9093-288870736A57}"/>
              </a:ext>
            </a:extLst>
          </p:cNvPr>
          <p:cNvSpPr/>
          <p:nvPr/>
        </p:nvSpPr>
        <p:spPr>
          <a:xfrm>
            <a:off x="732434" y="6030913"/>
            <a:ext cx="3240273" cy="434566"/>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pt-PT" sz="1100" b="1" dirty="0">
                <a:solidFill>
                  <a:schemeClr val="tx1"/>
                </a:solidFill>
              </a:rPr>
              <a:t>No </a:t>
            </a:r>
            <a:r>
              <a:rPr lang="pt-PT" sz="1100" b="1" dirty="0" err="1">
                <a:solidFill>
                  <a:schemeClr val="tx1"/>
                </a:solidFill>
              </a:rPr>
              <a:t>significant</a:t>
            </a:r>
            <a:r>
              <a:rPr lang="pt-PT" sz="1100" b="1" dirty="0">
                <a:solidFill>
                  <a:schemeClr val="tx1"/>
                </a:solidFill>
              </a:rPr>
              <a:t> </a:t>
            </a:r>
            <a:r>
              <a:rPr lang="pt-PT" sz="1100" b="1" dirty="0" err="1">
                <a:solidFill>
                  <a:schemeClr val="tx1"/>
                </a:solidFill>
              </a:rPr>
              <a:t>correlation</a:t>
            </a:r>
            <a:r>
              <a:rPr lang="pt-PT" sz="1100" b="1" dirty="0">
                <a:solidFill>
                  <a:schemeClr val="tx1"/>
                </a:solidFill>
              </a:rPr>
              <a:t> </a:t>
            </a:r>
            <a:r>
              <a:rPr lang="pt-PT" sz="1100" b="1" dirty="0" err="1">
                <a:solidFill>
                  <a:schemeClr val="tx1"/>
                </a:solidFill>
              </a:rPr>
              <a:t>between</a:t>
            </a:r>
            <a:r>
              <a:rPr lang="pt-PT" sz="1100" b="1" dirty="0">
                <a:solidFill>
                  <a:schemeClr val="tx1"/>
                </a:solidFill>
              </a:rPr>
              <a:t> </a:t>
            </a:r>
            <a:r>
              <a:rPr lang="pt-PT" sz="1100" b="1" dirty="0" err="1">
                <a:solidFill>
                  <a:schemeClr val="tx1"/>
                </a:solidFill>
              </a:rPr>
              <a:t>the</a:t>
            </a:r>
            <a:r>
              <a:rPr lang="pt-PT" sz="1100" b="1" dirty="0">
                <a:solidFill>
                  <a:schemeClr val="tx1"/>
                </a:solidFill>
              </a:rPr>
              <a:t> </a:t>
            </a:r>
            <a:r>
              <a:rPr lang="pt-PT" sz="1100" b="1" dirty="0" err="1">
                <a:solidFill>
                  <a:schemeClr val="tx1"/>
                </a:solidFill>
              </a:rPr>
              <a:t>numeric</a:t>
            </a:r>
            <a:r>
              <a:rPr lang="pt-PT" sz="1100" b="1" dirty="0">
                <a:solidFill>
                  <a:schemeClr val="tx1"/>
                </a:solidFill>
              </a:rPr>
              <a:t> </a:t>
            </a:r>
            <a:r>
              <a:rPr lang="pt-PT" sz="1100" b="1" dirty="0" err="1">
                <a:solidFill>
                  <a:schemeClr val="tx1"/>
                </a:solidFill>
              </a:rPr>
              <a:t>variables</a:t>
            </a:r>
            <a:r>
              <a:rPr lang="pt-PT" sz="1100" b="1" dirty="0">
                <a:solidFill>
                  <a:schemeClr val="tx1"/>
                </a:solidFill>
              </a:rPr>
              <a:t> (</a:t>
            </a:r>
            <a:r>
              <a:rPr lang="el-GR" sz="1100" b="1" dirty="0">
                <a:solidFill>
                  <a:schemeClr val="tx1"/>
                </a:solidFill>
              </a:rPr>
              <a:t>ρ</a:t>
            </a:r>
            <a:r>
              <a:rPr lang="pt-PT" sz="1100" b="1" dirty="0">
                <a:solidFill>
                  <a:schemeClr val="tx1"/>
                </a:solidFill>
              </a:rPr>
              <a:t> &lt; 0.6)</a:t>
            </a:r>
          </a:p>
        </p:txBody>
      </p:sp>
      <p:pic>
        <p:nvPicPr>
          <p:cNvPr id="46" name="Picture 14">
            <a:extLst>
              <a:ext uri="{FF2B5EF4-FFF2-40B4-BE49-F238E27FC236}">
                <a16:creationId xmlns:a16="http://schemas.microsoft.com/office/drawing/2014/main" id="{AF839F9D-23A2-43CF-AD90-CC49DB856E95}"/>
              </a:ext>
            </a:extLst>
          </p:cNvPr>
          <p:cNvPicPr>
            <a:picLocks noChangeAspect="1"/>
          </p:cNvPicPr>
          <p:nvPr/>
        </p:nvPicPr>
        <p:blipFill rotWithShape="1">
          <a:blip r:embed="rId11"/>
          <a:srcRect l="1217" b="1005"/>
          <a:stretch/>
        </p:blipFill>
        <p:spPr>
          <a:xfrm>
            <a:off x="255649" y="1734607"/>
            <a:ext cx="4193845" cy="3800775"/>
          </a:xfrm>
          <a:prstGeom prst="rect">
            <a:avLst/>
          </a:prstGeom>
        </p:spPr>
      </p:pic>
    </p:spTree>
    <p:extLst>
      <p:ext uri="{BB962C8B-B14F-4D97-AF65-F5344CB8AC3E}">
        <p14:creationId xmlns:p14="http://schemas.microsoft.com/office/powerpoint/2010/main" val="12033547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901FD3B5-6675-41C0-9E6E-F506CA791A5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508" name="think-cell Slide" r:id="rId5" imgW="663" imgH="664" progId="TCLayout.ActiveDocument.1">
                  <p:embed/>
                </p:oleObj>
              </mc:Choice>
              <mc:Fallback>
                <p:oleObj name="think-cell Slide" r:id="rId5" imgW="663" imgH="664" progId="TCLayout.ActiveDocument.1">
                  <p:embed/>
                  <p:pic>
                    <p:nvPicPr>
                      <p:cNvPr id="5" name="Object 4" hidden="1">
                        <a:extLst>
                          <a:ext uri="{FF2B5EF4-FFF2-40B4-BE49-F238E27FC236}">
                            <a16:creationId xmlns:a16="http://schemas.microsoft.com/office/drawing/2014/main" id="{901FD3B5-6675-41C0-9E6E-F506CA791A5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2D6A965-8AEA-4055-9F58-9BFF5CFEC1A9}"/>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pt-PT" sz="4400" dirty="0">
              <a:latin typeface="Calibri Light" panose="020F0302020204030204" pitchFamily="34" charset="0"/>
              <a:ea typeface="+mj-ea"/>
              <a:cs typeface="+mj-cs"/>
              <a:sym typeface="Calibri Light" panose="020F0302020204030204" pitchFamily="34" charset="0"/>
            </a:endParaRPr>
          </a:p>
        </p:txBody>
      </p:sp>
      <p:sp>
        <p:nvSpPr>
          <p:cNvPr id="29" name="Rectangle 28">
            <a:extLst>
              <a:ext uri="{FF2B5EF4-FFF2-40B4-BE49-F238E27FC236}">
                <a16:creationId xmlns:a16="http://schemas.microsoft.com/office/drawing/2014/main" id="{DE0F5137-B796-4E99-B535-8482E743C084}"/>
              </a:ext>
            </a:extLst>
          </p:cNvPr>
          <p:cNvSpPr/>
          <p:nvPr/>
        </p:nvSpPr>
        <p:spPr>
          <a:xfrm>
            <a:off x="8115294" y="1190329"/>
            <a:ext cx="3240000" cy="253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200" b="1" dirty="0">
                <a:solidFill>
                  <a:schemeClr val="tx1"/>
                </a:solidFill>
              </a:rPr>
              <a:t>OUTLIERS REMOVAL</a:t>
            </a:r>
          </a:p>
        </p:txBody>
      </p:sp>
      <p:pic>
        <p:nvPicPr>
          <p:cNvPr id="32" name="Picture 31">
            <a:extLst>
              <a:ext uri="{FF2B5EF4-FFF2-40B4-BE49-F238E27FC236}">
                <a16:creationId xmlns:a16="http://schemas.microsoft.com/office/drawing/2014/main" id="{C0E3F05A-7C7F-4219-ACB5-0508F8D5665E}"/>
              </a:ext>
            </a:extLst>
          </p:cNvPr>
          <p:cNvPicPr>
            <a:picLocks noChangeAspect="1"/>
          </p:cNvPicPr>
          <p:nvPr/>
        </p:nvPicPr>
        <p:blipFill>
          <a:blip r:embed="rId7"/>
          <a:stretch>
            <a:fillRect/>
          </a:stretch>
        </p:blipFill>
        <p:spPr>
          <a:xfrm>
            <a:off x="7920507" y="1874501"/>
            <a:ext cx="3980861" cy="1758212"/>
          </a:xfrm>
          <a:prstGeom prst="rect">
            <a:avLst/>
          </a:prstGeom>
        </p:spPr>
      </p:pic>
      <p:pic>
        <p:nvPicPr>
          <p:cNvPr id="38" name="Picture 37">
            <a:extLst>
              <a:ext uri="{FF2B5EF4-FFF2-40B4-BE49-F238E27FC236}">
                <a16:creationId xmlns:a16="http://schemas.microsoft.com/office/drawing/2014/main" id="{D55790A1-38CB-4318-A633-6E1CA848D226}"/>
              </a:ext>
            </a:extLst>
          </p:cNvPr>
          <p:cNvPicPr>
            <a:picLocks noChangeAspect="1"/>
          </p:cNvPicPr>
          <p:nvPr/>
        </p:nvPicPr>
        <p:blipFill>
          <a:blip r:embed="rId8"/>
          <a:stretch>
            <a:fillRect/>
          </a:stretch>
        </p:blipFill>
        <p:spPr>
          <a:xfrm>
            <a:off x="7968642" y="3857955"/>
            <a:ext cx="3932726" cy="1867052"/>
          </a:xfrm>
          <a:prstGeom prst="rect">
            <a:avLst/>
          </a:prstGeom>
        </p:spPr>
      </p:pic>
      <p:sp>
        <p:nvSpPr>
          <p:cNvPr id="39" name="Rectangle 38"/>
          <p:cNvSpPr/>
          <p:nvPr/>
        </p:nvSpPr>
        <p:spPr>
          <a:xfrm>
            <a:off x="567013" y="381139"/>
            <a:ext cx="5201232" cy="707886"/>
          </a:xfrm>
          <a:prstGeom prst="rect">
            <a:avLst/>
          </a:prstGeom>
          <a:solidFill>
            <a:schemeClr val="bg1"/>
          </a:solidFill>
        </p:spPr>
        <p:txBody>
          <a:bodyPr wrap="none">
            <a:spAutoFit/>
          </a:bodyPr>
          <a:lstStyle/>
          <a:p>
            <a:r>
              <a:rPr lang="en-US" sz="4000" b="1" dirty="0"/>
              <a:t>Validation and Outliers</a:t>
            </a:r>
          </a:p>
        </p:txBody>
      </p:sp>
      <p:cxnSp>
        <p:nvCxnSpPr>
          <p:cNvPr id="42" name="Straight Connector 41">
            <a:extLst>
              <a:ext uri="{FF2B5EF4-FFF2-40B4-BE49-F238E27FC236}">
                <a16:creationId xmlns:a16="http://schemas.microsoft.com/office/drawing/2014/main" id="{C1C1D1B8-74B9-42DF-A96D-17507DCBC06A}"/>
              </a:ext>
            </a:extLst>
          </p:cNvPr>
          <p:cNvCxnSpPr>
            <a:cxnSpLocks/>
          </p:cNvCxnSpPr>
          <p:nvPr/>
        </p:nvCxnSpPr>
        <p:spPr>
          <a:xfrm>
            <a:off x="8115295" y="1452880"/>
            <a:ext cx="3240000" cy="0"/>
          </a:xfrm>
          <a:prstGeom prst="line">
            <a:avLst/>
          </a:prstGeom>
          <a:ln w="15875">
            <a:solidFill>
              <a:srgbClr val="FF5767"/>
            </a:solidFill>
          </a:ln>
        </p:spPr>
        <p:style>
          <a:lnRef idx="1">
            <a:schemeClr val="dk1"/>
          </a:lnRef>
          <a:fillRef idx="0">
            <a:schemeClr val="dk1"/>
          </a:fillRef>
          <a:effectRef idx="0">
            <a:schemeClr val="dk1"/>
          </a:effectRef>
          <a:fontRef idx="minor">
            <a:schemeClr val="tx1"/>
          </a:fontRef>
        </p:style>
      </p:cxnSp>
      <p:sp>
        <p:nvSpPr>
          <p:cNvPr id="24" name="TextBox 19">
            <a:extLst>
              <a:ext uri="{FF2B5EF4-FFF2-40B4-BE49-F238E27FC236}">
                <a16:creationId xmlns:a16="http://schemas.microsoft.com/office/drawing/2014/main" id="{F760CBBE-5578-4C75-B4EA-3AC04BD1AF36}"/>
              </a:ext>
            </a:extLst>
          </p:cNvPr>
          <p:cNvSpPr txBox="1"/>
          <p:nvPr/>
        </p:nvSpPr>
        <p:spPr>
          <a:xfrm>
            <a:off x="4414209" y="1485433"/>
            <a:ext cx="3240000" cy="430887"/>
          </a:xfrm>
          <a:prstGeom prst="rect">
            <a:avLst/>
          </a:prstGeom>
          <a:noFill/>
        </p:spPr>
        <p:txBody>
          <a:bodyPr wrap="square" rtlCol="0">
            <a:spAutoFit/>
          </a:bodyPr>
          <a:lstStyle/>
          <a:p>
            <a:pPr algn="just"/>
            <a:r>
              <a:rPr lang="pt-PT" sz="1100" b="1" dirty="0"/>
              <a:t>1. </a:t>
            </a:r>
            <a:r>
              <a:rPr lang="pt-PT" sz="1100" dirty="0" err="1"/>
              <a:t>It</a:t>
            </a:r>
            <a:r>
              <a:rPr lang="pt-PT" sz="1100" dirty="0"/>
              <a:t> </a:t>
            </a:r>
            <a:r>
              <a:rPr lang="pt-PT" sz="1100" dirty="0" err="1"/>
              <a:t>was</a:t>
            </a:r>
            <a:r>
              <a:rPr lang="pt-PT" sz="1100" dirty="0"/>
              <a:t> </a:t>
            </a:r>
            <a:r>
              <a:rPr lang="pt-PT" sz="1100" dirty="0" err="1"/>
              <a:t>apllied</a:t>
            </a:r>
            <a:r>
              <a:rPr lang="pt-PT" sz="1100" dirty="0"/>
              <a:t> </a:t>
            </a:r>
            <a:r>
              <a:rPr lang="pt-PT" sz="1100" dirty="0" err="1"/>
              <a:t>the</a:t>
            </a:r>
            <a:r>
              <a:rPr lang="pt-PT" sz="1100" dirty="0"/>
              <a:t> </a:t>
            </a:r>
            <a:r>
              <a:rPr lang="pt-PT" sz="1100" dirty="0" err="1"/>
              <a:t>Kmeans</a:t>
            </a:r>
            <a:r>
              <a:rPr lang="pt-PT" sz="1100" dirty="0"/>
              <a:t> </a:t>
            </a:r>
            <a:r>
              <a:rPr lang="pt-PT" sz="1100" dirty="0" err="1"/>
              <a:t>model</a:t>
            </a:r>
            <a:r>
              <a:rPr lang="pt-PT" sz="1100" dirty="0"/>
              <a:t>, in </a:t>
            </a:r>
            <a:r>
              <a:rPr lang="pt-PT" sz="1100" dirty="0" err="1"/>
              <a:t>order</a:t>
            </a:r>
            <a:r>
              <a:rPr lang="pt-PT" sz="1100" dirty="0"/>
              <a:t> to </a:t>
            </a:r>
            <a:r>
              <a:rPr lang="pt-PT" sz="1100" dirty="0" err="1"/>
              <a:t>find</a:t>
            </a:r>
            <a:r>
              <a:rPr lang="pt-PT" sz="1100" dirty="0"/>
              <a:t> </a:t>
            </a:r>
            <a:r>
              <a:rPr lang="pt-PT" sz="1100" dirty="0" err="1"/>
              <a:t>the</a:t>
            </a:r>
            <a:r>
              <a:rPr lang="pt-PT" sz="1100" dirty="0"/>
              <a:t> </a:t>
            </a:r>
            <a:r>
              <a:rPr lang="pt-PT" sz="1100" dirty="0" err="1"/>
              <a:t>optimal</a:t>
            </a:r>
            <a:r>
              <a:rPr lang="pt-PT" sz="1100" dirty="0"/>
              <a:t> </a:t>
            </a:r>
            <a:r>
              <a:rPr lang="pt-PT" sz="1100" dirty="0" err="1"/>
              <a:t>number</a:t>
            </a:r>
            <a:r>
              <a:rPr lang="pt-PT" sz="1100" dirty="0"/>
              <a:t> </a:t>
            </a:r>
            <a:r>
              <a:rPr lang="pt-PT" sz="1100" dirty="0" err="1"/>
              <a:t>of</a:t>
            </a:r>
            <a:r>
              <a:rPr lang="pt-PT" sz="1100" dirty="0"/>
              <a:t> cluster</a:t>
            </a:r>
            <a:endParaRPr lang="pt-PT" sz="1100" b="1" dirty="0"/>
          </a:p>
        </p:txBody>
      </p:sp>
      <p:sp>
        <p:nvSpPr>
          <p:cNvPr id="26" name="Rectangle 17">
            <a:extLst>
              <a:ext uri="{FF2B5EF4-FFF2-40B4-BE49-F238E27FC236}">
                <a16:creationId xmlns:a16="http://schemas.microsoft.com/office/drawing/2014/main" id="{0E182A89-497C-4191-831D-CB55ABB4ECE0}"/>
              </a:ext>
            </a:extLst>
          </p:cNvPr>
          <p:cNvSpPr/>
          <p:nvPr/>
        </p:nvSpPr>
        <p:spPr>
          <a:xfrm>
            <a:off x="712851" y="1190329"/>
            <a:ext cx="3240273" cy="253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200" b="1" dirty="0">
                <a:solidFill>
                  <a:schemeClr val="tx1"/>
                </a:solidFill>
              </a:rPr>
              <a:t>MULTICOLINEARITY TEST</a:t>
            </a:r>
          </a:p>
        </p:txBody>
      </p:sp>
      <p:sp>
        <p:nvSpPr>
          <p:cNvPr id="27" name="Rectangle 18">
            <a:extLst>
              <a:ext uri="{FF2B5EF4-FFF2-40B4-BE49-F238E27FC236}">
                <a16:creationId xmlns:a16="http://schemas.microsoft.com/office/drawing/2014/main" id="{E3560E8A-C069-47C2-88AD-0B11AF58DB0D}"/>
              </a:ext>
            </a:extLst>
          </p:cNvPr>
          <p:cNvSpPr/>
          <p:nvPr/>
        </p:nvSpPr>
        <p:spPr>
          <a:xfrm>
            <a:off x="4414209" y="1190329"/>
            <a:ext cx="3240000" cy="253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200" b="1" dirty="0">
                <a:solidFill>
                  <a:schemeClr val="tx1"/>
                </a:solidFill>
              </a:rPr>
              <a:t>CLUSTERS CREATION</a:t>
            </a:r>
          </a:p>
        </p:txBody>
      </p:sp>
      <p:sp>
        <p:nvSpPr>
          <p:cNvPr id="28" name="Rectangle 26">
            <a:extLst>
              <a:ext uri="{FF2B5EF4-FFF2-40B4-BE49-F238E27FC236}">
                <a16:creationId xmlns:a16="http://schemas.microsoft.com/office/drawing/2014/main" id="{767544B3-D281-4225-A881-44957F9F7F6F}"/>
              </a:ext>
            </a:extLst>
          </p:cNvPr>
          <p:cNvSpPr/>
          <p:nvPr/>
        </p:nvSpPr>
        <p:spPr>
          <a:xfrm>
            <a:off x="4414209" y="6030913"/>
            <a:ext cx="3240273" cy="434566"/>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100" b="1" dirty="0" err="1">
                <a:solidFill>
                  <a:schemeClr val="tx1"/>
                </a:solidFill>
              </a:rPr>
              <a:t>Creation</a:t>
            </a:r>
            <a:r>
              <a:rPr lang="pt-PT" sz="1100" b="1" dirty="0">
                <a:solidFill>
                  <a:schemeClr val="tx1"/>
                </a:solidFill>
              </a:rPr>
              <a:t> </a:t>
            </a:r>
            <a:r>
              <a:rPr lang="pt-PT" sz="1100" b="1" dirty="0" err="1">
                <a:solidFill>
                  <a:schemeClr val="tx1"/>
                </a:solidFill>
              </a:rPr>
              <a:t>of</a:t>
            </a:r>
            <a:r>
              <a:rPr lang="pt-PT" sz="1100" b="1" dirty="0">
                <a:solidFill>
                  <a:schemeClr val="tx1"/>
                </a:solidFill>
              </a:rPr>
              <a:t> </a:t>
            </a:r>
            <a:r>
              <a:rPr lang="pt-PT" sz="1100" b="1" dirty="0" err="1">
                <a:solidFill>
                  <a:schemeClr val="tx1"/>
                </a:solidFill>
              </a:rPr>
              <a:t>four</a:t>
            </a:r>
            <a:r>
              <a:rPr lang="pt-PT" sz="1100" b="1" dirty="0">
                <a:solidFill>
                  <a:schemeClr val="tx1"/>
                </a:solidFill>
              </a:rPr>
              <a:t> clusters</a:t>
            </a:r>
          </a:p>
        </p:txBody>
      </p:sp>
      <p:cxnSp>
        <p:nvCxnSpPr>
          <p:cNvPr id="30" name="Straight Connector 31">
            <a:extLst>
              <a:ext uri="{FF2B5EF4-FFF2-40B4-BE49-F238E27FC236}">
                <a16:creationId xmlns:a16="http://schemas.microsoft.com/office/drawing/2014/main" id="{E863AF1F-EDF4-4010-97E4-88C92B4E1ED4}"/>
              </a:ext>
            </a:extLst>
          </p:cNvPr>
          <p:cNvCxnSpPr>
            <a:cxnSpLocks/>
          </p:cNvCxnSpPr>
          <p:nvPr/>
        </p:nvCxnSpPr>
        <p:spPr>
          <a:xfrm>
            <a:off x="712852" y="1452880"/>
            <a:ext cx="3240272" cy="0"/>
          </a:xfrm>
          <a:prstGeom prst="line">
            <a:avLst/>
          </a:prstGeom>
          <a:ln w="15875">
            <a:solidFill>
              <a:srgbClr val="FF5767"/>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28F4D1E3-96BD-47E1-971F-ED3B1279E048}"/>
              </a:ext>
            </a:extLst>
          </p:cNvPr>
          <p:cNvCxnSpPr>
            <a:cxnSpLocks/>
          </p:cNvCxnSpPr>
          <p:nvPr/>
        </p:nvCxnSpPr>
        <p:spPr>
          <a:xfrm>
            <a:off x="4414210" y="1452880"/>
            <a:ext cx="3240000" cy="0"/>
          </a:xfrm>
          <a:prstGeom prst="line">
            <a:avLst/>
          </a:prstGeom>
          <a:ln w="15875">
            <a:solidFill>
              <a:srgbClr val="FF5767"/>
            </a:solidFill>
          </a:ln>
        </p:spPr>
        <p:style>
          <a:lnRef idx="1">
            <a:schemeClr val="dk1"/>
          </a:lnRef>
          <a:fillRef idx="0">
            <a:schemeClr val="dk1"/>
          </a:fillRef>
          <a:effectRef idx="0">
            <a:schemeClr val="dk1"/>
          </a:effectRef>
          <a:fontRef idx="minor">
            <a:schemeClr val="tx1"/>
          </a:fontRef>
        </p:style>
      </p:cxnSp>
      <p:pic>
        <p:nvPicPr>
          <p:cNvPr id="34" name="Picture 20">
            <a:extLst>
              <a:ext uri="{FF2B5EF4-FFF2-40B4-BE49-F238E27FC236}">
                <a16:creationId xmlns:a16="http://schemas.microsoft.com/office/drawing/2014/main" id="{08C1AA17-C2AA-422F-9A9E-EF4FB02A96A6}"/>
              </a:ext>
            </a:extLst>
          </p:cNvPr>
          <p:cNvPicPr>
            <a:picLocks noChangeAspect="1"/>
          </p:cNvPicPr>
          <p:nvPr/>
        </p:nvPicPr>
        <p:blipFill rotWithShape="1">
          <a:blip r:embed="rId9"/>
          <a:srcRect l="1362" t="1486" r="1" b="1"/>
          <a:stretch/>
        </p:blipFill>
        <p:spPr>
          <a:xfrm>
            <a:off x="4807997" y="1948872"/>
            <a:ext cx="2846212" cy="2006024"/>
          </a:xfrm>
          <a:prstGeom prst="rect">
            <a:avLst/>
          </a:prstGeom>
        </p:spPr>
      </p:pic>
      <p:cxnSp>
        <p:nvCxnSpPr>
          <p:cNvPr id="43" name="Straight Arrow Connector 24">
            <a:extLst>
              <a:ext uri="{FF2B5EF4-FFF2-40B4-BE49-F238E27FC236}">
                <a16:creationId xmlns:a16="http://schemas.microsoft.com/office/drawing/2014/main" id="{12E64674-5B13-4AE5-9CB4-1D07FA2633C0}"/>
              </a:ext>
            </a:extLst>
          </p:cNvPr>
          <p:cNvCxnSpPr/>
          <p:nvPr/>
        </p:nvCxnSpPr>
        <p:spPr>
          <a:xfrm flipH="1">
            <a:off x="6096000" y="2749768"/>
            <a:ext cx="280657" cy="39835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pic>
        <p:nvPicPr>
          <p:cNvPr id="44" name="Picture 28">
            <a:extLst>
              <a:ext uri="{FF2B5EF4-FFF2-40B4-BE49-F238E27FC236}">
                <a16:creationId xmlns:a16="http://schemas.microsoft.com/office/drawing/2014/main" id="{49D1B252-E797-427E-9C79-806AEC96B73F}"/>
              </a:ext>
            </a:extLst>
          </p:cNvPr>
          <p:cNvPicPr>
            <a:picLocks noChangeAspect="1"/>
          </p:cNvPicPr>
          <p:nvPr/>
        </p:nvPicPr>
        <p:blipFill rotWithShape="1">
          <a:blip r:embed="rId10"/>
          <a:srcRect l="1854"/>
          <a:stretch/>
        </p:blipFill>
        <p:spPr>
          <a:xfrm>
            <a:off x="4882136" y="3954896"/>
            <a:ext cx="2772073" cy="1996418"/>
          </a:xfrm>
          <a:prstGeom prst="rect">
            <a:avLst/>
          </a:prstGeom>
        </p:spPr>
      </p:pic>
      <p:sp>
        <p:nvSpPr>
          <p:cNvPr id="45" name="Rectangle 11">
            <a:extLst>
              <a:ext uri="{FF2B5EF4-FFF2-40B4-BE49-F238E27FC236}">
                <a16:creationId xmlns:a16="http://schemas.microsoft.com/office/drawing/2014/main" id="{4E9BC99A-9B96-44EA-9093-288870736A57}"/>
              </a:ext>
            </a:extLst>
          </p:cNvPr>
          <p:cNvSpPr/>
          <p:nvPr/>
        </p:nvSpPr>
        <p:spPr>
          <a:xfrm>
            <a:off x="732434" y="6030913"/>
            <a:ext cx="3240273" cy="434566"/>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pt-PT" sz="1100" b="1" dirty="0">
                <a:solidFill>
                  <a:schemeClr val="tx1"/>
                </a:solidFill>
              </a:rPr>
              <a:t>No </a:t>
            </a:r>
            <a:r>
              <a:rPr lang="pt-PT" sz="1100" b="1" dirty="0" err="1">
                <a:solidFill>
                  <a:schemeClr val="tx1"/>
                </a:solidFill>
              </a:rPr>
              <a:t>significant</a:t>
            </a:r>
            <a:r>
              <a:rPr lang="pt-PT" sz="1100" b="1" dirty="0">
                <a:solidFill>
                  <a:schemeClr val="tx1"/>
                </a:solidFill>
              </a:rPr>
              <a:t> </a:t>
            </a:r>
            <a:r>
              <a:rPr lang="pt-PT" sz="1100" b="1" dirty="0" err="1">
                <a:solidFill>
                  <a:schemeClr val="tx1"/>
                </a:solidFill>
              </a:rPr>
              <a:t>correlation</a:t>
            </a:r>
            <a:r>
              <a:rPr lang="pt-PT" sz="1100" b="1" dirty="0">
                <a:solidFill>
                  <a:schemeClr val="tx1"/>
                </a:solidFill>
              </a:rPr>
              <a:t> </a:t>
            </a:r>
            <a:r>
              <a:rPr lang="pt-PT" sz="1100" b="1" dirty="0" err="1">
                <a:solidFill>
                  <a:schemeClr val="tx1"/>
                </a:solidFill>
              </a:rPr>
              <a:t>between</a:t>
            </a:r>
            <a:r>
              <a:rPr lang="pt-PT" sz="1100" b="1" dirty="0">
                <a:solidFill>
                  <a:schemeClr val="tx1"/>
                </a:solidFill>
              </a:rPr>
              <a:t> </a:t>
            </a:r>
            <a:r>
              <a:rPr lang="pt-PT" sz="1100" b="1" dirty="0" err="1">
                <a:solidFill>
                  <a:schemeClr val="tx1"/>
                </a:solidFill>
              </a:rPr>
              <a:t>the</a:t>
            </a:r>
            <a:r>
              <a:rPr lang="pt-PT" sz="1100" b="1" dirty="0">
                <a:solidFill>
                  <a:schemeClr val="tx1"/>
                </a:solidFill>
              </a:rPr>
              <a:t> </a:t>
            </a:r>
            <a:r>
              <a:rPr lang="pt-PT" sz="1100" b="1" dirty="0" err="1">
                <a:solidFill>
                  <a:schemeClr val="tx1"/>
                </a:solidFill>
              </a:rPr>
              <a:t>numeric</a:t>
            </a:r>
            <a:r>
              <a:rPr lang="pt-PT" sz="1100" b="1" dirty="0">
                <a:solidFill>
                  <a:schemeClr val="tx1"/>
                </a:solidFill>
              </a:rPr>
              <a:t> </a:t>
            </a:r>
            <a:r>
              <a:rPr lang="pt-PT" sz="1100" b="1" dirty="0" err="1">
                <a:solidFill>
                  <a:schemeClr val="tx1"/>
                </a:solidFill>
              </a:rPr>
              <a:t>variables</a:t>
            </a:r>
            <a:r>
              <a:rPr lang="pt-PT" sz="1100" b="1" dirty="0">
                <a:solidFill>
                  <a:schemeClr val="tx1"/>
                </a:solidFill>
              </a:rPr>
              <a:t> (</a:t>
            </a:r>
            <a:r>
              <a:rPr lang="el-GR" sz="1100" b="1" dirty="0">
                <a:solidFill>
                  <a:schemeClr val="tx1"/>
                </a:solidFill>
              </a:rPr>
              <a:t>ρ</a:t>
            </a:r>
            <a:r>
              <a:rPr lang="pt-PT" sz="1100" b="1" dirty="0">
                <a:solidFill>
                  <a:schemeClr val="tx1"/>
                </a:solidFill>
              </a:rPr>
              <a:t> &lt; 0.6)</a:t>
            </a:r>
          </a:p>
        </p:txBody>
      </p:sp>
      <p:pic>
        <p:nvPicPr>
          <p:cNvPr id="46" name="Picture 14">
            <a:extLst>
              <a:ext uri="{FF2B5EF4-FFF2-40B4-BE49-F238E27FC236}">
                <a16:creationId xmlns:a16="http://schemas.microsoft.com/office/drawing/2014/main" id="{AF839F9D-23A2-43CF-AD90-CC49DB856E95}"/>
              </a:ext>
            </a:extLst>
          </p:cNvPr>
          <p:cNvPicPr>
            <a:picLocks noChangeAspect="1"/>
          </p:cNvPicPr>
          <p:nvPr/>
        </p:nvPicPr>
        <p:blipFill rotWithShape="1">
          <a:blip r:embed="rId11"/>
          <a:srcRect l="1217" b="1005"/>
          <a:stretch/>
        </p:blipFill>
        <p:spPr>
          <a:xfrm>
            <a:off x="255649" y="1734607"/>
            <a:ext cx="4193845" cy="3800775"/>
          </a:xfrm>
          <a:prstGeom prst="rect">
            <a:avLst/>
          </a:prstGeom>
        </p:spPr>
      </p:pic>
      <p:sp>
        <p:nvSpPr>
          <p:cNvPr id="20" name="Rectangle 21">
            <a:extLst>
              <a:ext uri="{FF2B5EF4-FFF2-40B4-BE49-F238E27FC236}">
                <a16:creationId xmlns:a16="http://schemas.microsoft.com/office/drawing/2014/main" id="{DD57F01D-CB9E-486F-8625-54B828DB7ED3}"/>
              </a:ext>
            </a:extLst>
          </p:cNvPr>
          <p:cNvSpPr/>
          <p:nvPr/>
        </p:nvSpPr>
        <p:spPr>
          <a:xfrm>
            <a:off x="8197480" y="6030914"/>
            <a:ext cx="3426914" cy="434565"/>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100" b="1" dirty="0" err="1">
                <a:solidFill>
                  <a:schemeClr val="tx1"/>
                </a:solidFill>
              </a:rPr>
              <a:t>Consider</a:t>
            </a:r>
            <a:r>
              <a:rPr lang="pt-PT" sz="1100" b="1" dirty="0">
                <a:solidFill>
                  <a:schemeClr val="tx1"/>
                </a:solidFill>
              </a:rPr>
              <a:t> </a:t>
            </a:r>
            <a:r>
              <a:rPr lang="pt-PT" sz="1100" b="1" dirty="0" err="1">
                <a:solidFill>
                  <a:schemeClr val="tx1"/>
                </a:solidFill>
              </a:rPr>
              <a:t>only</a:t>
            </a:r>
            <a:r>
              <a:rPr lang="pt-PT" sz="1100" b="1" dirty="0">
                <a:solidFill>
                  <a:schemeClr val="tx1"/>
                </a:solidFill>
              </a:rPr>
              <a:t> data </a:t>
            </a:r>
            <a:r>
              <a:rPr lang="pt-PT" sz="1100" b="1" dirty="0" err="1">
                <a:solidFill>
                  <a:schemeClr val="tx1"/>
                </a:solidFill>
              </a:rPr>
              <a:t>that</a:t>
            </a:r>
            <a:r>
              <a:rPr lang="pt-PT" sz="1100" b="1" dirty="0">
                <a:solidFill>
                  <a:schemeClr val="tx1"/>
                </a:solidFill>
              </a:rPr>
              <a:t> </a:t>
            </a:r>
            <a:r>
              <a:rPr lang="pt-PT" sz="1100" b="1" dirty="0" err="1">
                <a:solidFill>
                  <a:schemeClr val="tx1"/>
                </a:solidFill>
              </a:rPr>
              <a:t>is</a:t>
            </a:r>
            <a:r>
              <a:rPr lang="pt-PT" sz="1100" b="1" dirty="0">
                <a:solidFill>
                  <a:schemeClr val="tx1"/>
                </a:solidFill>
              </a:rPr>
              <a:t> in </a:t>
            </a:r>
            <a:r>
              <a:rPr lang="pt-PT" sz="1100" b="1" dirty="0" err="1">
                <a:solidFill>
                  <a:schemeClr val="tx1"/>
                </a:solidFill>
              </a:rPr>
              <a:t>the</a:t>
            </a:r>
            <a:r>
              <a:rPr lang="pt-PT" sz="1100" b="1" dirty="0">
                <a:solidFill>
                  <a:schemeClr val="tx1"/>
                </a:solidFill>
              </a:rPr>
              <a:t> </a:t>
            </a:r>
            <a:r>
              <a:rPr lang="pt-PT" sz="1100" b="1" dirty="0" err="1">
                <a:solidFill>
                  <a:schemeClr val="tx1"/>
                </a:solidFill>
              </a:rPr>
              <a:t>interval</a:t>
            </a:r>
            <a:r>
              <a:rPr lang="pt-PT" sz="1100" b="1" dirty="0">
                <a:solidFill>
                  <a:schemeClr val="tx1"/>
                </a:solidFill>
              </a:rPr>
              <a:t> </a:t>
            </a:r>
          </a:p>
          <a:p>
            <a:pPr algn="ctr"/>
            <a:r>
              <a:rPr lang="pt-PT" sz="1100" b="1" dirty="0">
                <a:solidFill>
                  <a:schemeClr val="tx1"/>
                </a:solidFill>
              </a:rPr>
              <a:t>[</a:t>
            </a:r>
            <a:r>
              <a:rPr lang="el-GR" sz="1100" b="1" dirty="0">
                <a:solidFill>
                  <a:schemeClr val="tx1"/>
                </a:solidFill>
              </a:rPr>
              <a:t>μ</a:t>
            </a:r>
            <a:r>
              <a:rPr lang="pt-PT" sz="1100" b="1" dirty="0">
                <a:solidFill>
                  <a:schemeClr val="tx1"/>
                </a:solidFill>
              </a:rPr>
              <a:t> – 2*</a:t>
            </a:r>
            <a:r>
              <a:rPr lang="el-GR" sz="1100" b="1" dirty="0">
                <a:solidFill>
                  <a:schemeClr val="tx1"/>
                </a:solidFill>
              </a:rPr>
              <a:t>σ</a:t>
            </a:r>
            <a:r>
              <a:rPr lang="pt-PT" sz="1100" b="1" dirty="0">
                <a:solidFill>
                  <a:schemeClr val="tx1"/>
                </a:solidFill>
              </a:rPr>
              <a:t>; </a:t>
            </a:r>
            <a:r>
              <a:rPr lang="el-GR" sz="1100" b="1" dirty="0">
                <a:solidFill>
                  <a:schemeClr val="tx1"/>
                </a:solidFill>
              </a:rPr>
              <a:t>μ</a:t>
            </a:r>
            <a:r>
              <a:rPr lang="pt-PT" sz="1100" b="1" dirty="0">
                <a:solidFill>
                  <a:schemeClr val="tx1"/>
                </a:solidFill>
              </a:rPr>
              <a:t> + 2*</a:t>
            </a:r>
            <a:r>
              <a:rPr lang="el-GR" sz="1100" b="1" dirty="0">
                <a:solidFill>
                  <a:schemeClr val="tx1"/>
                </a:solidFill>
              </a:rPr>
              <a:t>σ</a:t>
            </a:r>
            <a:r>
              <a:rPr lang="pt-PT" sz="1100" b="1" dirty="0">
                <a:solidFill>
                  <a:schemeClr val="tx1"/>
                </a:solidFill>
              </a:rPr>
              <a:t>]</a:t>
            </a:r>
          </a:p>
        </p:txBody>
      </p:sp>
    </p:spTree>
    <p:extLst>
      <p:ext uri="{BB962C8B-B14F-4D97-AF65-F5344CB8AC3E}">
        <p14:creationId xmlns:p14="http://schemas.microsoft.com/office/powerpoint/2010/main" val="29222490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95A8E5CA-2D99-4FBF-A4EF-53F9C4F6EC77}"/>
              </a:ext>
            </a:extLst>
          </p:cNvPr>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37" name="think-cell Slide" r:id="rId4" imgW="663" imgH="664" progId="TCLayout.ActiveDocument.1">
                  <p:embed/>
                </p:oleObj>
              </mc:Choice>
              <mc:Fallback>
                <p:oleObj name="think-cell Slide" r:id="rId4" imgW="663" imgH="664"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922D784B-ADE9-47FF-B5E3-D04BE7C29ACF}"/>
              </a:ext>
            </a:extLst>
          </p:cNvPr>
          <p:cNvSpPr/>
          <p:nvPr/>
        </p:nvSpPr>
        <p:spPr>
          <a:xfrm>
            <a:off x="567013" y="381139"/>
            <a:ext cx="3809761" cy="707886"/>
          </a:xfrm>
          <a:prstGeom prst="rect">
            <a:avLst/>
          </a:prstGeom>
          <a:solidFill>
            <a:schemeClr val="bg1"/>
          </a:solidFill>
        </p:spPr>
        <p:txBody>
          <a:bodyPr wrap="none">
            <a:spAutoFit/>
          </a:bodyPr>
          <a:lstStyle/>
          <a:p>
            <a:r>
              <a:rPr lang="en-US" sz="4000" b="1" dirty="0"/>
              <a:t>Predictive Model</a:t>
            </a:r>
          </a:p>
        </p:txBody>
      </p:sp>
      <p:cxnSp>
        <p:nvCxnSpPr>
          <p:cNvPr id="9" name="Straight Connector 8">
            <a:extLst>
              <a:ext uri="{FF2B5EF4-FFF2-40B4-BE49-F238E27FC236}">
                <a16:creationId xmlns:a16="http://schemas.microsoft.com/office/drawing/2014/main" id="{B530F3CE-35F2-4EBE-93F2-6E2FA575E6CE}"/>
              </a:ext>
            </a:extLst>
          </p:cNvPr>
          <p:cNvCxnSpPr/>
          <p:nvPr/>
        </p:nvCxnSpPr>
        <p:spPr>
          <a:xfrm flipH="1">
            <a:off x="1174174" y="1153746"/>
            <a:ext cx="0" cy="5796000"/>
          </a:xfrm>
          <a:prstGeom prst="line">
            <a:avLst/>
          </a:prstGeom>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3B69BA7F-0E42-42B3-B4AF-C93D7DCD62F7}"/>
              </a:ext>
            </a:extLst>
          </p:cNvPr>
          <p:cNvSpPr/>
          <p:nvPr/>
        </p:nvSpPr>
        <p:spPr>
          <a:xfrm>
            <a:off x="853440" y="1449388"/>
            <a:ext cx="5191760" cy="562292"/>
          </a:xfrm>
          <a:prstGeom prst="rect">
            <a:avLst/>
          </a:prstGeom>
          <a:solidFill>
            <a:schemeClr val="bg1"/>
          </a:solidFill>
          <a:ln w="28575">
            <a:solidFill>
              <a:srgbClr val="FF5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pt-PT" b="1" dirty="0" err="1">
                <a:solidFill>
                  <a:sysClr val="windowText" lastClr="000000"/>
                </a:solidFill>
              </a:rPr>
              <a:t>Decision</a:t>
            </a:r>
            <a:r>
              <a:rPr lang="pt-PT" b="1" dirty="0">
                <a:solidFill>
                  <a:sysClr val="windowText" lastClr="000000"/>
                </a:solidFill>
              </a:rPr>
              <a:t> </a:t>
            </a:r>
            <a:r>
              <a:rPr lang="pt-PT" b="1" dirty="0" err="1">
                <a:solidFill>
                  <a:sysClr val="windowText" lastClr="000000"/>
                </a:solidFill>
              </a:rPr>
              <a:t>Tree</a:t>
            </a:r>
            <a:r>
              <a:rPr lang="pt-PT" b="1" dirty="0">
                <a:solidFill>
                  <a:sysClr val="windowText" lastClr="000000"/>
                </a:solidFill>
              </a:rPr>
              <a:t> </a:t>
            </a:r>
            <a:r>
              <a:rPr lang="pt-PT" b="1" dirty="0" err="1">
                <a:solidFill>
                  <a:sysClr val="windowText" lastClr="000000"/>
                </a:solidFill>
              </a:rPr>
              <a:t>Model</a:t>
            </a:r>
            <a:endParaRPr lang="pt-PT" b="1" dirty="0">
              <a:solidFill>
                <a:sysClr val="windowText" lastClr="000000"/>
              </a:solidFill>
            </a:endParaRPr>
          </a:p>
        </p:txBody>
      </p:sp>
      <p:sp>
        <p:nvSpPr>
          <p:cNvPr id="10" name="Rectangle 9">
            <a:extLst>
              <a:ext uri="{FF2B5EF4-FFF2-40B4-BE49-F238E27FC236}">
                <a16:creationId xmlns:a16="http://schemas.microsoft.com/office/drawing/2014/main" id="{52FB6D29-7F16-4500-94AC-E22219C7CC08}"/>
              </a:ext>
            </a:extLst>
          </p:cNvPr>
          <p:cNvSpPr/>
          <p:nvPr/>
        </p:nvSpPr>
        <p:spPr>
          <a:xfrm>
            <a:off x="853440" y="3279642"/>
            <a:ext cx="5191760" cy="562292"/>
          </a:xfrm>
          <a:prstGeom prst="rect">
            <a:avLst/>
          </a:prstGeom>
          <a:solidFill>
            <a:schemeClr val="bg1"/>
          </a:solidFill>
          <a:ln w="28575">
            <a:solidFill>
              <a:srgbClr val="FF5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pt-PT" b="1" dirty="0" err="1">
                <a:solidFill>
                  <a:sysClr val="windowText" lastClr="000000"/>
                </a:solidFill>
              </a:rPr>
              <a:t>Random</a:t>
            </a:r>
            <a:r>
              <a:rPr lang="pt-PT" b="1" dirty="0">
                <a:solidFill>
                  <a:sysClr val="windowText" lastClr="000000"/>
                </a:solidFill>
              </a:rPr>
              <a:t> </a:t>
            </a:r>
            <a:r>
              <a:rPr lang="pt-PT" b="1" dirty="0" err="1">
                <a:solidFill>
                  <a:sysClr val="windowText" lastClr="000000"/>
                </a:solidFill>
              </a:rPr>
              <a:t>Forest</a:t>
            </a:r>
            <a:r>
              <a:rPr lang="pt-PT" b="1" dirty="0">
                <a:solidFill>
                  <a:sysClr val="windowText" lastClr="000000"/>
                </a:solidFill>
              </a:rPr>
              <a:t> </a:t>
            </a:r>
            <a:r>
              <a:rPr lang="pt-PT" b="1" dirty="0" err="1">
                <a:solidFill>
                  <a:sysClr val="windowText" lastClr="000000"/>
                </a:solidFill>
              </a:rPr>
              <a:t>Model</a:t>
            </a:r>
            <a:endParaRPr lang="pt-PT" b="1" dirty="0">
              <a:solidFill>
                <a:sysClr val="windowText" lastClr="000000"/>
              </a:solidFill>
            </a:endParaRPr>
          </a:p>
        </p:txBody>
      </p:sp>
      <p:sp>
        <p:nvSpPr>
          <p:cNvPr id="11" name="Rectangle 10">
            <a:extLst>
              <a:ext uri="{FF2B5EF4-FFF2-40B4-BE49-F238E27FC236}">
                <a16:creationId xmlns:a16="http://schemas.microsoft.com/office/drawing/2014/main" id="{1D5B666E-BD12-4F6E-B581-266EA229A586}"/>
              </a:ext>
            </a:extLst>
          </p:cNvPr>
          <p:cNvSpPr/>
          <p:nvPr/>
        </p:nvSpPr>
        <p:spPr>
          <a:xfrm>
            <a:off x="853440" y="5111934"/>
            <a:ext cx="5191760" cy="562292"/>
          </a:xfrm>
          <a:prstGeom prst="rect">
            <a:avLst/>
          </a:prstGeom>
          <a:solidFill>
            <a:schemeClr val="bg1"/>
          </a:solidFill>
          <a:ln w="28575">
            <a:solidFill>
              <a:srgbClr val="FF5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pt-PT" b="1" dirty="0">
                <a:solidFill>
                  <a:sysClr val="windowText" lastClr="000000"/>
                </a:solidFill>
              </a:rPr>
              <a:t>K-</a:t>
            </a:r>
            <a:r>
              <a:rPr lang="pt-PT" b="1" dirty="0" err="1">
                <a:solidFill>
                  <a:sysClr val="windowText" lastClr="000000"/>
                </a:solidFill>
              </a:rPr>
              <a:t>Nearest</a:t>
            </a:r>
            <a:r>
              <a:rPr lang="pt-PT" b="1" dirty="0">
                <a:solidFill>
                  <a:sysClr val="windowText" lastClr="000000"/>
                </a:solidFill>
              </a:rPr>
              <a:t> </a:t>
            </a:r>
            <a:r>
              <a:rPr lang="pt-PT" b="1" dirty="0" err="1">
                <a:solidFill>
                  <a:sysClr val="windowText" lastClr="000000"/>
                </a:solidFill>
              </a:rPr>
              <a:t>Neighbour</a:t>
            </a:r>
            <a:r>
              <a:rPr lang="pt-PT" b="1" dirty="0">
                <a:solidFill>
                  <a:sysClr val="windowText" lastClr="000000"/>
                </a:solidFill>
              </a:rPr>
              <a:t> </a:t>
            </a:r>
            <a:r>
              <a:rPr lang="pt-PT" b="1" dirty="0" err="1">
                <a:solidFill>
                  <a:sysClr val="windowText" lastClr="000000"/>
                </a:solidFill>
              </a:rPr>
              <a:t>Model</a:t>
            </a:r>
            <a:endParaRPr lang="pt-PT" b="1" dirty="0">
              <a:solidFill>
                <a:sysClr val="windowText" lastClr="000000"/>
              </a:solidFill>
            </a:endParaRPr>
          </a:p>
        </p:txBody>
      </p:sp>
    </p:spTree>
    <p:extLst>
      <p:ext uri="{BB962C8B-B14F-4D97-AF65-F5344CB8AC3E}">
        <p14:creationId xmlns:p14="http://schemas.microsoft.com/office/powerpoint/2010/main" val="6656519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95A8E5CA-2D99-4FBF-A4EF-53F9C4F6EC77}"/>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61" name="think-cell Slide" r:id="rId5" imgW="663" imgH="664" progId="TCLayout.ActiveDocument.1">
                  <p:embed/>
                </p:oleObj>
              </mc:Choice>
              <mc:Fallback>
                <p:oleObj name="think-cell Slide" r:id="rId5" imgW="663" imgH="66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922D784B-ADE9-47FF-B5E3-D04BE7C29ACF}"/>
              </a:ext>
            </a:extLst>
          </p:cNvPr>
          <p:cNvSpPr/>
          <p:nvPr/>
        </p:nvSpPr>
        <p:spPr>
          <a:xfrm>
            <a:off x="567013" y="381139"/>
            <a:ext cx="3809761" cy="707886"/>
          </a:xfrm>
          <a:prstGeom prst="rect">
            <a:avLst/>
          </a:prstGeom>
          <a:solidFill>
            <a:schemeClr val="bg1"/>
          </a:solidFill>
        </p:spPr>
        <p:txBody>
          <a:bodyPr wrap="none">
            <a:spAutoFit/>
          </a:bodyPr>
          <a:lstStyle/>
          <a:p>
            <a:r>
              <a:rPr lang="en-US" sz="4000" b="1" dirty="0"/>
              <a:t>Predictive Model</a:t>
            </a:r>
          </a:p>
        </p:txBody>
      </p:sp>
      <p:cxnSp>
        <p:nvCxnSpPr>
          <p:cNvPr id="9" name="Straight Connector 8">
            <a:extLst>
              <a:ext uri="{FF2B5EF4-FFF2-40B4-BE49-F238E27FC236}">
                <a16:creationId xmlns:a16="http://schemas.microsoft.com/office/drawing/2014/main" id="{B530F3CE-35F2-4EBE-93F2-6E2FA575E6CE}"/>
              </a:ext>
            </a:extLst>
          </p:cNvPr>
          <p:cNvCxnSpPr/>
          <p:nvPr/>
        </p:nvCxnSpPr>
        <p:spPr>
          <a:xfrm flipH="1">
            <a:off x="1174174" y="1153746"/>
            <a:ext cx="0" cy="5796000"/>
          </a:xfrm>
          <a:prstGeom prst="line">
            <a:avLst/>
          </a:prstGeom>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3B69BA7F-0E42-42B3-B4AF-C93D7DCD62F7}"/>
              </a:ext>
            </a:extLst>
          </p:cNvPr>
          <p:cNvSpPr/>
          <p:nvPr/>
        </p:nvSpPr>
        <p:spPr>
          <a:xfrm>
            <a:off x="853440" y="1449388"/>
            <a:ext cx="5191760" cy="562292"/>
          </a:xfrm>
          <a:prstGeom prst="rect">
            <a:avLst/>
          </a:prstGeom>
          <a:solidFill>
            <a:schemeClr val="bg1"/>
          </a:solidFill>
          <a:ln w="28575">
            <a:solidFill>
              <a:srgbClr val="FF5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pt-PT" b="1" dirty="0" err="1">
                <a:solidFill>
                  <a:sysClr val="windowText" lastClr="000000"/>
                </a:solidFill>
              </a:rPr>
              <a:t>Decision</a:t>
            </a:r>
            <a:r>
              <a:rPr lang="pt-PT" b="1" dirty="0">
                <a:solidFill>
                  <a:sysClr val="windowText" lastClr="000000"/>
                </a:solidFill>
              </a:rPr>
              <a:t> </a:t>
            </a:r>
            <a:r>
              <a:rPr lang="pt-PT" b="1" dirty="0" err="1">
                <a:solidFill>
                  <a:sysClr val="windowText" lastClr="000000"/>
                </a:solidFill>
              </a:rPr>
              <a:t>Tree</a:t>
            </a:r>
            <a:r>
              <a:rPr lang="pt-PT" b="1" dirty="0">
                <a:solidFill>
                  <a:sysClr val="windowText" lastClr="000000"/>
                </a:solidFill>
              </a:rPr>
              <a:t> </a:t>
            </a:r>
            <a:r>
              <a:rPr lang="pt-PT" b="1" dirty="0" err="1">
                <a:solidFill>
                  <a:sysClr val="windowText" lastClr="000000"/>
                </a:solidFill>
              </a:rPr>
              <a:t>Model</a:t>
            </a:r>
            <a:endParaRPr lang="pt-PT" b="1" dirty="0">
              <a:solidFill>
                <a:sysClr val="windowText" lastClr="000000"/>
              </a:solidFill>
            </a:endParaRPr>
          </a:p>
        </p:txBody>
      </p:sp>
      <p:sp>
        <p:nvSpPr>
          <p:cNvPr id="10" name="Rectangle 9">
            <a:extLst>
              <a:ext uri="{FF2B5EF4-FFF2-40B4-BE49-F238E27FC236}">
                <a16:creationId xmlns:a16="http://schemas.microsoft.com/office/drawing/2014/main" id="{52FB6D29-7F16-4500-94AC-E22219C7CC08}"/>
              </a:ext>
            </a:extLst>
          </p:cNvPr>
          <p:cNvSpPr/>
          <p:nvPr/>
        </p:nvSpPr>
        <p:spPr>
          <a:xfrm>
            <a:off x="853440" y="3279642"/>
            <a:ext cx="5191760" cy="562292"/>
          </a:xfrm>
          <a:prstGeom prst="rect">
            <a:avLst/>
          </a:prstGeom>
          <a:solidFill>
            <a:schemeClr val="bg1"/>
          </a:solidFill>
          <a:ln w="28575">
            <a:solidFill>
              <a:srgbClr val="FF5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pt-PT" b="1" dirty="0" err="1">
                <a:solidFill>
                  <a:sysClr val="windowText" lastClr="000000"/>
                </a:solidFill>
              </a:rPr>
              <a:t>Random</a:t>
            </a:r>
            <a:r>
              <a:rPr lang="pt-PT" b="1" dirty="0">
                <a:solidFill>
                  <a:sysClr val="windowText" lastClr="000000"/>
                </a:solidFill>
              </a:rPr>
              <a:t> </a:t>
            </a:r>
            <a:r>
              <a:rPr lang="pt-PT" b="1" dirty="0" err="1">
                <a:solidFill>
                  <a:sysClr val="windowText" lastClr="000000"/>
                </a:solidFill>
              </a:rPr>
              <a:t>Forest</a:t>
            </a:r>
            <a:r>
              <a:rPr lang="pt-PT" b="1" dirty="0">
                <a:solidFill>
                  <a:sysClr val="windowText" lastClr="000000"/>
                </a:solidFill>
              </a:rPr>
              <a:t> </a:t>
            </a:r>
            <a:r>
              <a:rPr lang="pt-PT" b="1" dirty="0" err="1">
                <a:solidFill>
                  <a:sysClr val="windowText" lastClr="000000"/>
                </a:solidFill>
              </a:rPr>
              <a:t>Model</a:t>
            </a:r>
            <a:endParaRPr lang="pt-PT" b="1" dirty="0">
              <a:solidFill>
                <a:sysClr val="windowText" lastClr="000000"/>
              </a:solidFill>
            </a:endParaRPr>
          </a:p>
        </p:txBody>
      </p:sp>
      <p:sp>
        <p:nvSpPr>
          <p:cNvPr id="11" name="Rectangle 10">
            <a:extLst>
              <a:ext uri="{FF2B5EF4-FFF2-40B4-BE49-F238E27FC236}">
                <a16:creationId xmlns:a16="http://schemas.microsoft.com/office/drawing/2014/main" id="{1D5B666E-BD12-4F6E-B581-266EA229A586}"/>
              </a:ext>
            </a:extLst>
          </p:cNvPr>
          <p:cNvSpPr/>
          <p:nvPr/>
        </p:nvSpPr>
        <p:spPr>
          <a:xfrm>
            <a:off x="853440" y="5111934"/>
            <a:ext cx="5191760" cy="562292"/>
          </a:xfrm>
          <a:prstGeom prst="rect">
            <a:avLst/>
          </a:prstGeom>
          <a:solidFill>
            <a:schemeClr val="bg1"/>
          </a:solidFill>
          <a:ln w="28575">
            <a:solidFill>
              <a:srgbClr val="FF5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pt-PT" b="1" dirty="0">
                <a:solidFill>
                  <a:sysClr val="windowText" lastClr="000000"/>
                </a:solidFill>
              </a:rPr>
              <a:t>K-</a:t>
            </a:r>
            <a:r>
              <a:rPr lang="pt-PT" b="1" dirty="0" err="1">
                <a:solidFill>
                  <a:sysClr val="windowText" lastClr="000000"/>
                </a:solidFill>
              </a:rPr>
              <a:t>Nearest</a:t>
            </a:r>
            <a:r>
              <a:rPr lang="pt-PT" b="1" dirty="0">
                <a:solidFill>
                  <a:sysClr val="windowText" lastClr="000000"/>
                </a:solidFill>
              </a:rPr>
              <a:t> </a:t>
            </a:r>
            <a:r>
              <a:rPr lang="pt-PT" b="1" dirty="0" err="1">
                <a:solidFill>
                  <a:sysClr val="windowText" lastClr="000000"/>
                </a:solidFill>
              </a:rPr>
              <a:t>Neighbour</a:t>
            </a:r>
            <a:r>
              <a:rPr lang="pt-PT" b="1" dirty="0">
                <a:solidFill>
                  <a:sysClr val="windowText" lastClr="000000"/>
                </a:solidFill>
              </a:rPr>
              <a:t> </a:t>
            </a:r>
            <a:r>
              <a:rPr lang="pt-PT" b="1" dirty="0" err="1">
                <a:solidFill>
                  <a:sysClr val="windowText" lastClr="000000"/>
                </a:solidFill>
              </a:rPr>
              <a:t>Model</a:t>
            </a:r>
            <a:endParaRPr lang="pt-PT" b="1" dirty="0">
              <a:solidFill>
                <a:sysClr val="windowText" lastClr="000000"/>
              </a:solidFill>
            </a:endParaRPr>
          </a:p>
        </p:txBody>
      </p:sp>
      <p:pic>
        <p:nvPicPr>
          <p:cNvPr id="3" name="Picture 2">
            <a:extLst>
              <a:ext uri="{FF2B5EF4-FFF2-40B4-BE49-F238E27FC236}">
                <a16:creationId xmlns:a16="http://schemas.microsoft.com/office/drawing/2014/main" id="{5F3E6989-E3B4-4673-BA92-1D27134CDDF4}"/>
              </a:ext>
            </a:extLst>
          </p:cNvPr>
          <p:cNvPicPr>
            <a:picLocks noChangeAspect="1"/>
          </p:cNvPicPr>
          <p:nvPr/>
        </p:nvPicPr>
        <p:blipFill rotWithShape="1">
          <a:blip r:embed="rId7"/>
          <a:srcRect l="7478" b="2675"/>
          <a:stretch/>
        </p:blipFill>
        <p:spPr>
          <a:xfrm>
            <a:off x="6365934" y="1353185"/>
            <a:ext cx="6202287" cy="1847215"/>
          </a:xfrm>
          <a:prstGeom prst="rect">
            <a:avLst/>
          </a:prstGeom>
        </p:spPr>
      </p:pic>
      <p:pic>
        <p:nvPicPr>
          <p:cNvPr id="7" name="Picture 6">
            <a:extLst>
              <a:ext uri="{FF2B5EF4-FFF2-40B4-BE49-F238E27FC236}">
                <a16:creationId xmlns:a16="http://schemas.microsoft.com/office/drawing/2014/main" id="{C2EB30CB-C983-4B4B-950B-1C0DC204DEEA}"/>
              </a:ext>
            </a:extLst>
          </p:cNvPr>
          <p:cNvPicPr>
            <a:picLocks noChangeAspect="1"/>
          </p:cNvPicPr>
          <p:nvPr/>
        </p:nvPicPr>
        <p:blipFill rotWithShape="1">
          <a:blip r:embed="rId8"/>
          <a:srcRect l="9013" t="10991" r="8321" b="3827"/>
          <a:stretch/>
        </p:blipFill>
        <p:spPr>
          <a:xfrm>
            <a:off x="6437054" y="3477770"/>
            <a:ext cx="5582226" cy="1490470"/>
          </a:xfrm>
          <a:prstGeom prst="rect">
            <a:avLst/>
          </a:prstGeom>
        </p:spPr>
      </p:pic>
      <p:pic>
        <p:nvPicPr>
          <p:cNvPr id="8" name="Picture 7">
            <a:extLst>
              <a:ext uri="{FF2B5EF4-FFF2-40B4-BE49-F238E27FC236}">
                <a16:creationId xmlns:a16="http://schemas.microsoft.com/office/drawing/2014/main" id="{0659CD92-8481-4631-88B6-6E32CC52CAD9}"/>
              </a:ext>
            </a:extLst>
          </p:cNvPr>
          <p:cNvPicPr>
            <a:picLocks noChangeAspect="1"/>
          </p:cNvPicPr>
          <p:nvPr/>
        </p:nvPicPr>
        <p:blipFill rotWithShape="1">
          <a:blip r:embed="rId9"/>
          <a:srcRect l="8420" t="10741" r="8815" b="5111"/>
          <a:stretch/>
        </p:blipFill>
        <p:spPr>
          <a:xfrm>
            <a:off x="6447214" y="5245610"/>
            <a:ext cx="5572066" cy="1490470"/>
          </a:xfrm>
          <a:prstGeom prst="rect">
            <a:avLst/>
          </a:prstGeom>
        </p:spPr>
      </p:pic>
    </p:spTree>
    <p:extLst>
      <p:ext uri="{BB962C8B-B14F-4D97-AF65-F5344CB8AC3E}">
        <p14:creationId xmlns:p14="http://schemas.microsoft.com/office/powerpoint/2010/main" val="41995743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95A8E5CA-2D99-4FBF-A4EF-53F9C4F6EC77}"/>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385" name="think-cell Slide" r:id="rId4" imgW="663" imgH="664" progId="TCLayout.ActiveDocument.1">
                  <p:embed/>
                </p:oleObj>
              </mc:Choice>
              <mc:Fallback>
                <p:oleObj name="think-cell Slide" r:id="rId4" imgW="663" imgH="664"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922D784B-ADE9-47FF-B5E3-D04BE7C29ACF}"/>
              </a:ext>
            </a:extLst>
          </p:cNvPr>
          <p:cNvSpPr/>
          <p:nvPr/>
        </p:nvSpPr>
        <p:spPr>
          <a:xfrm>
            <a:off x="567013" y="381139"/>
            <a:ext cx="3809761" cy="707886"/>
          </a:xfrm>
          <a:prstGeom prst="rect">
            <a:avLst/>
          </a:prstGeom>
          <a:solidFill>
            <a:schemeClr val="bg1"/>
          </a:solidFill>
        </p:spPr>
        <p:txBody>
          <a:bodyPr wrap="none">
            <a:spAutoFit/>
          </a:bodyPr>
          <a:lstStyle/>
          <a:p>
            <a:r>
              <a:rPr lang="en-US" sz="4000" b="1" dirty="0"/>
              <a:t>Predictive Model</a:t>
            </a:r>
          </a:p>
        </p:txBody>
      </p:sp>
      <p:cxnSp>
        <p:nvCxnSpPr>
          <p:cNvPr id="9" name="Straight Connector 8">
            <a:extLst>
              <a:ext uri="{FF2B5EF4-FFF2-40B4-BE49-F238E27FC236}">
                <a16:creationId xmlns:a16="http://schemas.microsoft.com/office/drawing/2014/main" id="{B530F3CE-35F2-4EBE-93F2-6E2FA575E6CE}"/>
              </a:ext>
            </a:extLst>
          </p:cNvPr>
          <p:cNvCxnSpPr/>
          <p:nvPr/>
        </p:nvCxnSpPr>
        <p:spPr>
          <a:xfrm flipH="1">
            <a:off x="1174174" y="1153746"/>
            <a:ext cx="0" cy="5796000"/>
          </a:xfrm>
          <a:prstGeom prst="line">
            <a:avLst/>
          </a:prstGeom>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3B69BA7F-0E42-42B3-B4AF-C93D7DCD62F7}"/>
              </a:ext>
            </a:extLst>
          </p:cNvPr>
          <p:cNvSpPr/>
          <p:nvPr/>
        </p:nvSpPr>
        <p:spPr>
          <a:xfrm>
            <a:off x="853440" y="1449388"/>
            <a:ext cx="5191760" cy="562292"/>
          </a:xfrm>
          <a:prstGeom prst="rect">
            <a:avLst/>
          </a:prstGeom>
          <a:solidFill>
            <a:schemeClr val="bg1"/>
          </a:solidFill>
          <a:ln w="28575">
            <a:solidFill>
              <a:srgbClr val="FF5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pt-PT" b="1" dirty="0" err="1">
                <a:solidFill>
                  <a:sysClr val="windowText" lastClr="000000"/>
                </a:solidFill>
              </a:rPr>
              <a:t>Decision</a:t>
            </a:r>
            <a:r>
              <a:rPr lang="pt-PT" b="1" dirty="0">
                <a:solidFill>
                  <a:sysClr val="windowText" lastClr="000000"/>
                </a:solidFill>
              </a:rPr>
              <a:t> </a:t>
            </a:r>
            <a:r>
              <a:rPr lang="pt-PT" b="1" dirty="0" err="1">
                <a:solidFill>
                  <a:sysClr val="windowText" lastClr="000000"/>
                </a:solidFill>
              </a:rPr>
              <a:t>Tree</a:t>
            </a:r>
            <a:r>
              <a:rPr lang="pt-PT" b="1" dirty="0">
                <a:solidFill>
                  <a:sysClr val="windowText" lastClr="000000"/>
                </a:solidFill>
              </a:rPr>
              <a:t> </a:t>
            </a:r>
            <a:r>
              <a:rPr lang="pt-PT" b="1" dirty="0" err="1">
                <a:solidFill>
                  <a:sysClr val="windowText" lastClr="000000"/>
                </a:solidFill>
              </a:rPr>
              <a:t>Model</a:t>
            </a:r>
            <a:endParaRPr lang="pt-PT" b="1" dirty="0">
              <a:solidFill>
                <a:sysClr val="windowText" lastClr="000000"/>
              </a:solidFill>
            </a:endParaRPr>
          </a:p>
        </p:txBody>
      </p:sp>
      <p:sp>
        <p:nvSpPr>
          <p:cNvPr id="10" name="Rectangle 9">
            <a:extLst>
              <a:ext uri="{FF2B5EF4-FFF2-40B4-BE49-F238E27FC236}">
                <a16:creationId xmlns:a16="http://schemas.microsoft.com/office/drawing/2014/main" id="{52FB6D29-7F16-4500-94AC-E22219C7CC08}"/>
              </a:ext>
            </a:extLst>
          </p:cNvPr>
          <p:cNvSpPr/>
          <p:nvPr/>
        </p:nvSpPr>
        <p:spPr>
          <a:xfrm>
            <a:off x="853440" y="3279642"/>
            <a:ext cx="5191760" cy="562292"/>
          </a:xfrm>
          <a:prstGeom prst="rect">
            <a:avLst/>
          </a:prstGeom>
          <a:solidFill>
            <a:schemeClr val="bg1"/>
          </a:solidFill>
          <a:ln w="28575">
            <a:solidFill>
              <a:srgbClr val="FF5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pt-PT" b="1" dirty="0" err="1">
                <a:solidFill>
                  <a:sysClr val="windowText" lastClr="000000"/>
                </a:solidFill>
              </a:rPr>
              <a:t>Random</a:t>
            </a:r>
            <a:r>
              <a:rPr lang="pt-PT" b="1" dirty="0">
                <a:solidFill>
                  <a:sysClr val="windowText" lastClr="000000"/>
                </a:solidFill>
              </a:rPr>
              <a:t> </a:t>
            </a:r>
            <a:r>
              <a:rPr lang="pt-PT" b="1" dirty="0" err="1">
                <a:solidFill>
                  <a:sysClr val="windowText" lastClr="000000"/>
                </a:solidFill>
              </a:rPr>
              <a:t>Forest</a:t>
            </a:r>
            <a:r>
              <a:rPr lang="pt-PT" b="1" dirty="0">
                <a:solidFill>
                  <a:sysClr val="windowText" lastClr="000000"/>
                </a:solidFill>
              </a:rPr>
              <a:t> </a:t>
            </a:r>
            <a:r>
              <a:rPr lang="pt-PT" b="1" dirty="0" err="1">
                <a:solidFill>
                  <a:sysClr val="windowText" lastClr="000000"/>
                </a:solidFill>
              </a:rPr>
              <a:t>Model</a:t>
            </a:r>
            <a:endParaRPr lang="pt-PT" b="1" dirty="0">
              <a:solidFill>
                <a:sysClr val="windowText" lastClr="000000"/>
              </a:solidFill>
            </a:endParaRPr>
          </a:p>
        </p:txBody>
      </p:sp>
      <p:sp>
        <p:nvSpPr>
          <p:cNvPr id="11" name="Rectangle 10">
            <a:extLst>
              <a:ext uri="{FF2B5EF4-FFF2-40B4-BE49-F238E27FC236}">
                <a16:creationId xmlns:a16="http://schemas.microsoft.com/office/drawing/2014/main" id="{1D5B666E-BD12-4F6E-B581-266EA229A586}"/>
              </a:ext>
            </a:extLst>
          </p:cNvPr>
          <p:cNvSpPr/>
          <p:nvPr/>
        </p:nvSpPr>
        <p:spPr>
          <a:xfrm>
            <a:off x="853440" y="5111934"/>
            <a:ext cx="5191760" cy="562292"/>
          </a:xfrm>
          <a:prstGeom prst="rect">
            <a:avLst/>
          </a:prstGeom>
          <a:solidFill>
            <a:schemeClr val="bg1"/>
          </a:solidFill>
          <a:ln w="28575">
            <a:solidFill>
              <a:srgbClr val="FF5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pt-PT" b="1" dirty="0">
                <a:solidFill>
                  <a:sysClr val="windowText" lastClr="000000"/>
                </a:solidFill>
              </a:rPr>
              <a:t>K-</a:t>
            </a:r>
            <a:r>
              <a:rPr lang="pt-PT" b="1" dirty="0" err="1">
                <a:solidFill>
                  <a:sysClr val="windowText" lastClr="000000"/>
                </a:solidFill>
              </a:rPr>
              <a:t>Nearest</a:t>
            </a:r>
            <a:r>
              <a:rPr lang="pt-PT" b="1" dirty="0">
                <a:solidFill>
                  <a:sysClr val="windowText" lastClr="000000"/>
                </a:solidFill>
              </a:rPr>
              <a:t> </a:t>
            </a:r>
            <a:r>
              <a:rPr lang="pt-PT" b="1" dirty="0" err="1">
                <a:solidFill>
                  <a:sysClr val="windowText" lastClr="000000"/>
                </a:solidFill>
              </a:rPr>
              <a:t>Neighbour</a:t>
            </a:r>
            <a:r>
              <a:rPr lang="pt-PT" b="1" dirty="0">
                <a:solidFill>
                  <a:sysClr val="windowText" lastClr="000000"/>
                </a:solidFill>
              </a:rPr>
              <a:t> </a:t>
            </a:r>
            <a:r>
              <a:rPr lang="pt-PT" b="1" dirty="0" err="1">
                <a:solidFill>
                  <a:sysClr val="windowText" lastClr="000000"/>
                </a:solidFill>
              </a:rPr>
              <a:t>Model</a:t>
            </a:r>
            <a:endParaRPr lang="pt-PT" b="1" dirty="0">
              <a:solidFill>
                <a:sysClr val="windowText" lastClr="000000"/>
              </a:solidFill>
            </a:endParaRPr>
          </a:p>
        </p:txBody>
      </p:sp>
      <p:graphicFrame>
        <p:nvGraphicFramePr>
          <p:cNvPr id="15" name="Table 14">
            <a:extLst>
              <a:ext uri="{FF2B5EF4-FFF2-40B4-BE49-F238E27FC236}">
                <a16:creationId xmlns:a16="http://schemas.microsoft.com/office/drawing/2014/main" id="{0844B4EF-FDA4-4F92-8B19-BFB4BEE16EF3}"/>
              </a:ext>
            </a:extLst>
          </p:cNvPr>
          <p:cNvGraphicFramePr>
            <a:graphicFrameLocks noGrp="1"/>
          </p:cNvGraphicFramePr>
          <p:nvPr/>
        </p:nvGraphicFramePr>
        <p:xfrm>
          <a:off x="6526106" y="2993320"/>
          <a:ext cx="5315006" cy="1134936"/>
        </p:xfrm>
        <a:graphic>
          <a:graphicData uri="http://schemas.openxmlformats.org/drawingml/2006/table">
            <a:tbl>
              <a:tblPr firstRow="1" bandRow="1">
                <a:tableStyleId>{7E9639D4-E3E2-4D34-9284-5A2195B3D0D7}</a:tableStyleId>
              </a:tblPr>
              <a:tblGrid>
                <a:gridCol w="1240846">
                  <a:extLst>
                    <a:ext uri="{9D8B030D-6E8A-4147-A177-3AD203B41FA5}">
                      <a16:colId xmlns:a16="http://schemas.microsoft.com/office/drawing/2014/main" val="740971274"/>
                    </a:ext>
                  </a:extLst>
                </a:gridCol>
                <a:gridCol w="1018540">
                  <a:extLst>
                    <a:ext uri="{9D8B030D-6E8A-4147-A177-3AD203B41FA5}">
                      <a16:colId xmlns:a16="http://schemas.microsoft.com/office/drawing/2014/main" val="4134283948"/>
                    </a:ext>
                  </a:extLst>
                </a:gridCol>
                <a:gridCol w="1018540">
                  <a:extLst>
                    <a:ext uri="{9D8B030D-6E8A-4147-A177-3AD203B41FA5}">
                      <a16:colId xmlns:a16="http://schemas.microsoft.com/office/drawing/2014/main" val="497114918"/>
                    </a:ext>
                  </a:extLst>
                </a:gridCol>
                <a:gridCol w="1018540">
                  <a:extLst>
                    <a:ext uri="{9D8B030D-6E8A-4147-A177-3AD203B41FA5}">
                      <a16:colId xmlns:a16="http://schemas.microsoft.com/office/drawing/2014/main" val="809922790"/>
                    </a:ext>
                  </a:extLst>
                </a:gridCol>
                <a:gridCol w="1018540">
                  <a:extLst>
                    <a:ext uri="{9D8B030D-6E8A-4147-A177-3AD203B41FA5}">
                      <a16:colId xmlns:a16="http://schemas.microsoft.com/office/drawing/2014/main" val="2994228823"/>
                    </a:ext>
                  </a:extLst>
                </a:gridCol>
              </a:tblGrid>
              <a:tr h="357696">
                <a:tc>
                  <a:txBody>
                    <a:bodyPr/>
                    <a:lstStyle/>
                    <a:p>
                      <a:pPr algn="ctr" fontAlgn="ctr"/>
                      <a:endParaRPr lang="pt-PT" sz="1100" b="1" i="0" u="none" strike="noStrike" dirty="0">
                        <a:solidFill>
                          <a:srgbClr val="000000"/>
                        </a:solidFill>
                        <a:effectLst/>
                        <a:latin typeface="+mn-lt"/>
                      </a:endParaRPr>
                    </a:p>
                  </a:txBody>
                  <a:tcPr marL="9525" marR="9525" marT="9525" anchor="ctr">
                    <a:solidFill>
                      <a:schemeClr val="bg1">
                        <a:lumMod val="50000"/>
                      </a:schemeClr>
                    </a:solidFill>
                  </a:tcPr>
                </a:tc>
                <a:tc>
                  <a:txBody>
                    <a:bodyPr/>
                    <a:lstStyle/>
                    <a:p>
                      <a:pPr algn="ctr"/>
                      <a:r>
                        <a:rPr lang="pt-PT" sz="1100"/>
                        <a:t>MSE_Test</a:t>
                      </a:r>
                      <a:endParaRPr lang="pt-PT" sz="1100">
                        <a:latin typeface="+mn-lt"/>
                      </a:endParaRPr>
                    </a:p>
                  </a:txBody>
                  <a:tcPr anchor="ctr">
                    <a:solidFill>
                      <a:schemeClr val="bg1">
                        <a:lumMod val="50000"/>
                      </a:schemeClr>
                    </a:solidFill>
                  </a:tcPr>
                </a:tc>
                <a:tc>
                  <a:txBody>
                    <a:bodyPr/>
                    <a:lstStyle/>
                    <a:p>
                      <a:pPr algn="ctr"/>
                      <a:r>
                        <a:rPr lang="pt-PT" sz="1100"/>
                        <a:t>MAE_Test</a:t>
                      </a:r>
                      <a:endParaRPr lang="pt-PT" sz="1100">
                        <a:latin typeface="+mn-lt"/>
                      </a:endParaRPr>
                    </a:p>
                  </a:txBody>
                  <a:tcPr anchor="ctr">
                    <a:solidFill>
                      <a:schemeClr val="bg1">
                        <a:lumMod val="50000"/>
                      </a:schemeClr>
                    </a:solidFill>
                  </a:tcPr>
                </a:tc>
                <a:tc>
                  <a:txBody>
                    <a:bodyPr/>
                    <a:lstStyle/>
                    <a:p>
                      <a:pPr algn="ctr"/>
                      <a:r>
                        <a:rPr lang="pt-PT" sz="1100" dirty="0" err="1"/>
                        <a:t>RMSE_Test</a:t>
                      </a:r>
                      <a:endParaRPr lang="pt-PT" sz="1100" dirty="0">
                        <a:latin typeface="+mn-lt"/>
                      </a:endParaRPr>
                    </a:p>
                  </a:txBody>
                  <a:tcPr anchor="ctr">
                    <a:solidFill>
                      <a:schemeClr val="bg1">
                        <a:lumMod val="50000"/>
                      </a:schemeClr>
                    </a:solidFill>
                  </a:tcPr>
                </a:tc>
                <a:tc>
                  <a:txBody>
                    <a:bodyPr/>
                    <a:lstStyle/>
                    <a:p>
                      <a:pPr algn="ctr"/>
                      <a:r>
                        <a:rPr lang="pt-PT" sz="1100" dirty="0" err="1">
                          <a:latin typeface="+mn-lt"/>
                        </a:rPr>
                        <a:t>Score_Test</a:t>
                      </a:r>
                      <a:endParaRPr lang="pt-PT" sz="1100" dirty="0">
                        <a:latin typeface="+mn-lt"/>
                      </a:endParaRPr>
                    </a:p>
                  </a:txBody>
                  <a:tcPr anchor="ctr">
                    <a:solidFill>
                      <a:schemeClr val="bg1">
                        <a:lumMod val="50000"/>
                      </a:schemeClr>
                    </a:solidFill>
                  </a:tcPr>
                </a:tc>
                <a:extLst>
                  <a:ext uri="{0D108BD9-81ED-4DB2-BD59-A6C34878D82A}">
                    <a16:rowId xmlns:a16="http://schemas.microsoft.com/office/drawing/2014/main" val="2884833413"/>
                  </a:ext>
                </a:extLst>
              </a:tr>
              <a:tr h="0">
                <a:tc>
                  <a:txBody>
                    <a:bodyPr/>
                    <a:lstStyle/>
                    <a:p>
                      <a:pPr algn="ctr" fontAlgn="ctr"/>
                      <a:r>
                        <a:rPr lang="pt-PT" sz="1100" u="none" strike="noStrike">
                          <a:effectLst/>
                        </a:rPr>
                        <a:t>DecisionTree</a:t>
                      </a:r>
                      <a:endParaRPr lang="pt-PT" sz="1100" b="1" i="0" u="none" strike="noStrike">
                        <a:solidFill>
                          <a:srgbClr val="000000"/>
                        </a:solidFill>
                        <a:effectLst/>
                        <a:latin typeface="+mn-lt"/>
                      </a:endParaRPr>
                    </a:p>
                  </a:txBody>
                  <a:tcPr marL="9525" marR="9525" marT="9525" anchor="ctr"/>
                </a:tc>
                <a:tc>
                  <a:txBody>
                    <a:bodyPr/>
                    <a:lstStyle/>
                    <a:p>
                      <a:pPr algn="ctr"/>
                      <a:r>
                        <a:rPr lang="pt-PT" sz="1100" dirty="0"/>
                        <a:t>2097.75</a:t>
                      </a:r>
                      <a:endParaRPr lang="pt-PT" sz="1100" dirty="0">
                        <a:latin typeface="+mn-lt"/>
                      </a:endParaRPr>
                    </a:p>
                  </a:txBody>
                  <a:tcPr anchor="ctr"/>
                </a:tc>
                <a:tc>
                  <a:txBody>
                    <a:bodyPr/>
                    <a:lstStyle/>
                    <a:p>
                      <a:pPr algn="ctr"/>
                      <a:r>
                        <a:rPr lang="pt-PT" sz="1100" dirty="0"/>
                        <a:t>7.61</a:t>
                      </a:r>
                      <a:endParaRPr lang="pt-PT" sz="1100" dirty="0">
                        <a:latin typeface="+mn-lt"/>
                      </a:endParaRPr>
                    </a:p>
                  </a:txBody>
                  <a:tcPr anchor="ctr"/>
                </a:tc>
                <a:tc>
                  <a:txBody>
                    <a:bodyPr/>
                    <a:lstStyle/>
                    <a:p>
                      <a:pPr algn="ctr"/>
                      <a:r>
                        <a:rPr lang="pt-PT" sz="1100" dirty="0"/>
                        <a:t>45.80</a:t>
                      </a:r>
                      <a:endParaRPr lang="pt-PT" sz="1100" dirty="0">
                        <a:latin typeface="+mn-lt"/>
                      </a:endParaRPr>
                    </a:p>
                  </a:txBody>
                  <a:tcPr anchor="ctr"/>
                </a:tc>
                <a:tc>
                  <a:txBody>
                    <a:bodyPr/>
                    <a:lstStyle/>
                    <a:p>
                      <a:pPr algn="ctr"/>
                      <a:r>
                        <a:rPr lang="pt-PT" sz="1100" dirty="0"/>
                        <a:t>0.18</a:t>
                      </a:r>
                    </a:p>
                  </a:txBody>
                  <a:tcPr anchor="ctr"/>
                </a:tc>
                <a:extLst>
                  <a:ext uri="{0D108BD9-81ED-4DB2-BD59-A6C34878D82A}">
                    <a16:rowId xmlns:a16="http://schemas.microsoft.com/office/drawing/2014/main" val="1261596588"/>
                  </a:ext>
                </a:extLst>
              </a:tr>
              <a:tr h="0">
                <a:tc>
                  <a:txBody>
                    <a:bodyPr/>
                    <a:lstStyle/>
                    <a:p>
                      <a:pPr algn="ctr" fontAlgn="ctr"/>
                      <a:r>
                        <a:rPr lang="pt-PT" sz="1100" u="none" strike="noStrike">
                          <a:effectLst/>
                        </a:rPr>
                        <a:t>RandomForest</a:t>
                      </a:r>
                      <a:endParaRPr lang="pt-PT" sz="1100" b="1" i="0" u="none" strike="noStrike">
                        <a:solidFill>
                          <a:srgbClr val="000000"/>
                        </a:solidFill>
                        <a:effectLst/>
                        <a:latin typeface="+mn-lt"/>
                      </a:endParaRPr>
                    </a:p>
                  </a:txBody>
                  <a:tcPr marL="9525" marR="9525" marT="9525" anchor="ctr"/>
                </a:tc>
                <a:tc>
                  <a:txBody>
                    <a:bodyPr/>
                    <a:lstStyle/>
                    <a:p>
                      <a:pPr algn="ctr"/>
                      <a:r>
                        <a:rPr lang="pt-PT" sz="1100" dirty="0"/>
                        <a:t>234.72</a:t>
                      </a:r>
                      <a:endParaRPr lang="pt-PT" sz="1100" dirty="0">
                        <a:latin typeface="+mn-lt"/>
                      </a:endParaRPr>
                    </a:p>
                  </a:txBody>
                  <a:tcPr anchor="ctr"/>
                </a:tc>
                <a:tc>
                  <a:txBody>
                    <a:bodyPr/>
                    <a:lstStyle/>
                    <a:p>
                      <a:pPr algn="ctr"/>
                      <a:r>
                        <a:rPr lang="pt-PT" sz="1100" dirty="0"/>
                        <a:t>4.11</a:t>
                      </a:r>
                      <a:endParaRPr lang="pt-PT" sz="1100" dirty="0">
                        <a:latin typeface="+mn-lt"/>
                      </a:endParaRPr>
                    </a:p>
                  </a:txBody>
                  <a:tcPr anchor="ctr"/>
                </a:tc>
                <a:tc>
                  <a:txBody>
                    <a:bodyPr/>
                    <a:lstStyle/>
                    <a:p>
                      <a:pPr algn="ctr"/>
                      <a:r>
                        <a:rPr lang="pt-PT" sz="1100" dirty="0"/>
                        <a:t>15.32</a:t>
                      </a:r>
                      <a:endParaRPr lang="pt-PT" sz="1100" dirty="0">
                        <a:latin typeface="+mn-lt"/>
                      </a:endParaRPr>
                    </a:p>
                  </a:txBody>
                  <a:tcPr anchor="ctr"/>
                </a:tc>
                <a:tc>
                  <a:txBody>
                    <a:bodyPr/>
                    <a:lstStyle/>
                    <a:p>
                      <a:pPr algn="ctr"/>
                      <a:r>
                        <a:rPr lang="pt-PT" sz="1100" dirty="0"/>
                        <a:t>0.91</a:t>
                      </a:r>
                    </a:p>
                  </a:txBody>
                  <a:tcPr anchor="ctr"/>
                </a:tc>
                <a:extLst>
                  <a:ext uri="{0D108BD9-81ED-4DB2-BD59-A6C34878D82A}">
                    <a16:rowId xmlns:a16="http://schemas.microsoft.com/office/drawing/2014/main" val="995523017"/>
                  </a:ext>
                </a:extLst>
              </a:tr>
              <a:tr h="0">
                <a:tc>
                  <a:txBody>
                    <a:bodyPr/>
                    <a:lstStyle/>
                    <a:p>
                      <a:pPr algn="ctr" fontAlgn="ctr"/>
                      <a:r>
                        <a:rPr lang="pt-PT" sz="1100" u="none" strike="noStrike" dirty="0">
                          <a:effectLst/>
                        </a:rPr>
                        <a:t>KNN</a:t>
                      </a:r>
                      <a:endParaRPr lang="pt-PT" sz="1100" b="1" i="0" u="none" strike="noStrike" dirty="0">
                        <a:solidFill>
                          <a:srgbClr val="000000"/>
                        </a:solidFill>
                        <a:effectLst/>
                        <a:latin typeface="+mn-lt"/>
                      </a:endParaRPr>
                    </a:p>
                  </a:txBody>
                  <a:tcPr marL="9525" marR="9525" marT="9525" anchor="ctr"/>
                </a:tc>
                <a:tc>
                  <a:txBody>
                    <a:bodyPr/>
                    <a:lstStyle/>
                    <a:p>
                      <a:pPr algn="ctr"/>
                      <a:r>
                        <a:rPr lang="pt-PT" sz="1100" dirty="0"/>
                        <a:t>138.48</a:t>
                      </a:r>
                      <a:endParaRPr lang="pt-PT" sz="1100" dirty="0">
                        <a:latin typeface="+mn-lt"/>
                      </a:endParaRPr>
                    </a:p>
                  </a:txBody>
                  <a:tcPr anchor="ctr"/>
                </a:tc>
                <a:tc>
                  <a:txBody>
                    <a:bodyPr/>
                    <a:lstStyle/>
                    <a:p>
                      <a:pPr algn="ctr"/>
                      <a:r>
                        <a:rPr lang="pt-PT" sz="1100" dirty="0"/>
                        <a:t>8.22</a:t>
                      </a:r>
                      <a:endParaRPr lang="pt-PT" sz="1100" dirty="0">
                        <a:latin typeface="+mn-lt"/>
                      </a:endParaRPr>
                    </a:p>
                  </a:txBody>
                  <a:tcPr anchor="ctr"/>
                </a:tc>
                <a:tc>
                  <a:txBody>
                    <a:bodyPr/>
                    <a:lstStyle/>
                    <a:p>
                      <a:pPr algn="ctr"/>
                      <a:r>
                        <a:rPr lang="pt-PT" sz="1100" dirty="0"/>
                        <a:t>11.77</a:t>
                      </a:r>
                      <a:endParaRPr lang="pt-PT" sz="1100" dirty="0">
                        <a:latin typeface="+mn-lt"/>
                      </a:endParaRPr>
                    </a:p>
                  </a:txBody>
                  <a:tcPr anchor="ctr"/>
                </a:tc>
                <a:tc>
                  <a:txBody>
                    <a:bodyPr/>
                    <a:lstStyle/>
                    <a:p>
                      <a:pPr algn="ctr"/>
                      <a:r>
                        <a:rPr lang="pt-PT" sz="1100" dirty="0"/>
                        <a:t>0.95</a:t>
                      </a:r>
                    </a:p>
                  </a:txBody>
                  <a:tcPr anchor="ctr"/>
                </a:tc>
                <a:extLst>
                  <a:ext uri="{0D108BD9-81ED-4DB2-BD59-A6C34878D82A}">
                    <a16:rowId xmlns:a16="http://schemas.microsoft.com/office/drawing/2014/main" val="4216636091"/>
                  </a:ext>
                </a:extLst>
              </a:tr>
            </a:tbl>
          </a:graphicData>
        </a:graphic>
      </p:graphicFrame>
    </p:spTree>
    <p:extLst>
      <p:ext uri="{BB962C8B-B14F-4D97-AF65-F5344CB8AC3E}">
        <p14:creationId xmlns:p14="http://schemas.microsoft.com/office/powerpoint/2010/main" val="1945127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95A8E5CA-2D99-4FBF-A4EF-53F9C4F6EC77}"/>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409" name="think-cell Slide" r:id="rId4" imgW="663" imgH="664" progId="TCLayout.ActiveDocument.1">
                  <p:embed/>
                </p:oleObj>
              </mc:Choice>
              <mc:Fallback>
                <p:oleObj name="think-cell Slide" r:id="rId4" imgW="663" imgH="664"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922D784B-ADE9-47FF-B5E3-D04BE7C29ACF}"/>
              </a:ext>
            </a:extLst>
          </p:cNvPr>
          <p:cNvSpPr/>
          <p:nvPr/>
        </p:nvSpPr>
        <p:spPr>
          <a:xfrm>
            <a:off x="567013" y="381139"/>
            <a:ext cx="3809761" cy="707886"/>
          </a:xfrm>
          <a:prstGeom prst="rect">
            <a:avLst/>
          </a:prstGeom>
          <a:solidFill>
            <a:schemeClr val="bg1"/>
          </a:solidFill>
        </p:spPr>
        <p:txBody>
          <a:bodyPr wrap="none">
            <a:spAutoFit/>
          </a:bodyPr>
          <a:lstStyle/>
          <a:p>
            <a:r>
              <a:rPr lang="en-US" sz="4000" b="1" dirty="0"/>
              <a:t>Predictive Model</a:t>
            </a:r>
          </a:p>
        </p:txBody>
      </p:sp>
      <p:cxnSp>
        <p:nvCxnSpPr>
          <p:cNvPr id="9" name="Straight Connector 8">
            <a:extLst>
              <a:ext uri="{FF2B5EF4-FFF2-40B4-BE49-F238E27FC236}">
                <a16:creationId xmlns:a16="http://schemas.microsoft.com/office/drawing/2014/main" id="{B530F3CE-35F2-4EBE-93F2-6E2FA575E6CE}"/>
              </a:ext>
            </a:extLst>
          </p:cNvPr>
          <p:cNvCxnSpPr/>
          <p:nvPr/>
        </p:nvCxnSpPr>
        <p:spPr>
          <a:xfrm flipH="1">
            <a:off x="1174174" y="1153746"/>
            <a:ext cx="0" cy="5796000"/>
          </a:xfrm>
          <a:prstGeom prst="line">
            <a:avLst/>
          </a:prstGeom>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3B69BA7F-0E42-42B3-B4AF-C93D7DCD62F7}"/>
              </a:ext>
            </a:extLst>
          </p:cNvPr>
          <p:cNvSpPr/>
          <p:nvPr/>
        </p:nvSpPr>
        <p:spPr>
          <a:xfrm>
            <a:off x="853440" y="1449388"/>
            <a:ext cx="5191760" cy="562292"/>
          </a:xfrm>
          <a:prstGeom prst="rect">
            <a:avLst/>
          </a:prstGeom>
          <a:solidFill>
            <a:schemeClr val="bg1"/>
          </a:solidFill>
          <a:ln w="28575">
            <a:solidFill>
              <a:srgbClr val="FF5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pt-PT" b="1" dirty="0" err="1">
                <a:solidFill>
                  <a:sysClr val="windowText" lastClr="000000"/>
                </a:solidFill>
              </a:rPr>
              <a:t>Decision</a:t>
            </a:r>
            <a:r>
              <a:rPr lang="pt-PT" b="1" dirty="0">
                <a:solidFill>
                  <a:sysClr val="windowText" lastClr="000000"/>
                </a:solidFill>
              </a:rPr>
              <a:t> </a:t>
            </a:r>
            <a:r>
              <a:rPr lang="pt-PT" b="1" dirty="0" err="1">
                <a:solidFill>
                  <a:sysClr val="windowText" lastClr="000000"/>
                </a:solidFill>
              </a:rPr>
              <a:t>Tree</a:t>
            </a:r>
            <a:r>
              <a:rPr lang="pt-PT" b="1" dirty="0">
                <a:solidFill>
                  <a:sysClr val="windowText" lastClr="000000"/>
                </a:solidFill>
              </a:rPr>
              <a:t> </a:t>
            </a:r>
            <a:r>
              <a:rPr lang="pt-PT" b="1" dirty="0" err="1">
                <a:solidFill>
                  <a:sysClr val="windowText" lastClr="000000"/>
                </a:solidFill>
              </a:rPr>
              <a:t>Model</a:t>
            </a:r>
            <a:endParaRPr lang="pt-PT" b="1" dirty="0">
              <a:solidFill>
                <a:sysClr val="windowText" lastClr="000000"/>
              </a:solidFill>
            </a:endParaRPr>
          </a:p>
        </p:txBody>
      </p:sp>
      <p:sp>
        <p:nvSpPr>
          <p:cNvPr id="10" name="Rectangle 9">
            <a:extLst>
              <a:ext uri="{FF2B5EF4-FFF2-40B4-BE49-F238E27FC236}">
                <a16:creationId xmlns:a16="http://schemas.microsoft.com/office/drawing/2014/main" id="{52FB6D29-7F16-4500-94AC-E22219C7CC08}"/>
              </a:ext>
            </a:extLst>
          </p:cNvPr>
          <p:cNvSpPr/>
          <p:nvPr/>
        </p:nvSpPr>
        <p:spPr>
          <a:xfrm>
            <a:off x="853440" y="3279642"/>
            <a:ext cx="5191760" cy="562292"/>
          </a:xfrm>
          <a:prstGeom prst="rect">
            <a:avLst/>
          </a:prstGeom>
          <a:solidFill>
            <a:srgbClr val="FF5767"/>
          </a:solidFill>
          <a:ln w="28575">
            <a:solidFill>
              <a:srgbClr val="FF5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pt-PT" b="1" dirty="0" err="1">
                <a:solidFill>
                  <a:schemeClr val="bg1"/>
                </a:solidFill>
              </a:rPr>
              <a:t>Random</a:t>
            </a:r>
            <a:r>
              <a:rPr lang="pt-PT" b="1" dirty="0">
                <a:solidFill>
                  <a:schemeClr val="bg1"/>
                </a:solidFill>
              </a:rPr>
              <a:t> </a:t>
            </a:r>
            <a:r>
              <a:rPr lang="pt-PT" b="1" dirty="0" err="1">
                <a:solidFill>
                  <a:schemeClr val="bg1"/>
                </a:solidFill>
              </a:rPr>
              <a:t>Forest</a:t>
            </a:r>
            <a:r>
              <a:rPr lang="pt-PT" b="1" dirty="0">
                <a:solidFill>
                  <a:schemeClr val="bg1"/>
                </a:solidFill>
              </a:rPr>
              <a:t> </a:t>
            </a:r>
            <a:r>
              <a:rPr lang="pt-PT" b="1" dirty="0" err="1">
                <a:solidFill>
                  <a:schemeClr val="bg1"/>
                </a:solidFill>
              </a:rPr>
              <a:t>Model</a:t>
            </a:r>
            <a:endParaRPr lang="pt-PT" b="1" dirty="0">
              <a:solidFill>
                <a:schemeClr val="bg1"/>
              </a:solidFill>
            </a:endParaRPr>
          </a:p>
        </p:txBody>
      </p:sp>
      <p:sp>
        <p:nvSpPr>
          <p:cNvPr id="11" name="Rectangle 10">
            <a:extLst>
              <a:ext uri="{FF2B5EF4-FFF2-40B4-BE49-F238E27FC236}">
                <a16:creationId xmlns:a16="http://schemas.microsoft.com/office/drawing/2014/main" id="{1D5B666E-BD12-4F6E-B581-266EA229A586}"/>
              </a:ext>
            </a:extLst>
          </p:cNvPr>
          <p:cNvSpPr/>
          <p:nvPr/>
        </p:nvSpPr>
        <p:spPr>
          <a:xfrm>
            <a:off x="853440" y="5111934"/>
            <a:ext cx="5191760" cy="562292"/>
          </a:xfrm>
          <a:prstGeom prst="rect">
            <a:avLst/>
          </a:prstGeom>
          <a:solidFill>
            <a:schemeClr val="bg1"/>
          </a:solidFill>
          <a:ln w="28575">
            <a:solidFill>
              <a:srgbClr val="FF5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pt-PT" b="1" dirty="0">
                <a:solidFill>
                  <a:sysClr val="windowText" lastClr="000000"/>
                </a:solidFill>
              </a:rPr>
              <a:t>K-</a:t>
            </a:r>
            <a:r>
              <a:rPr lang="pt-PT" b="1" dirty="0" err="1">
                <a:solidFill>
                  <a:sysClr val="windowText" lastClr="000000"/>
                </a:solidFill>
              </a:rPr>
              <a:t>Nearest</a:t>
            </a:r>
            <a:r>
              <a:rPr lang="pt-PT" b="1" dirty="0">
                <a:solidFill>
                  <a:sysClr val="windowText" lastClr="000000"/>
                </a:solidFill>
              </a:rPr>
              <a:t> </a:t>
            </a:r>
            <a:r>
              <a:rPr lang="pt-PT" b="1" dirty="0" err="1">
                <a:solidFill>
                  <a:sysClr val="windowText" lastClr="000000"/>
                </a:solidFill>
              </a:rPr>
              <a:t>Neighbour</a:t>
            </a:r>
            <a:r>
              <a:rPr lang="pt-PT" b="1" dirty="0">
                <a:solidFill>
                  <a:sysClr val="windowText" lastClr="000000"/>
                </a:solidFill>
              </a:rPr>
              <a:t> </a:t>
            </a:r>
            <a:r>
              <a:rPr lang="pt-PT" b="1" dirty="0" err="1">
                <a:solidFill>
                  <a:sysClr val="windowText" lastClr="000000"/>
                </a:solidFill>
              </a:rPr>
              <a:t>Model</a:t>
            </a:r>
            <a:endParaRPr lang="pt-PT" b="1" dirty="0">
              <a:solidFill>
                <a:sysClr val="windowText" lastClr="000000"/>
              </a:solidFill>
            </a:endParaRPr>
          </a:p>
        </p:txBody>
      </p:sp>
      <p:graphicFrame>
        <p:nvGraphicFramePr>
          <p:cNvPr id="15" name="Table 14">
            <a:extLst>
              <a:ext uri="{FF2B5EF4-FFF2-40B4-BE49-F238E27FC236}">
                <a16:creationId xmlns:a16="http://schemas.microsoft.com/office/drawing/2014/main" id="{0844B4EF-FDA4-4F92-8B19-BFB4BEE16EF3}"/>
              </a:ext>
            </a:extLst>
          </p:cNvPr>
          <p:cNvGraphicFramePr>
            <a:graphicFrameLocks noGrp="1"/>
          </p:cNvGraphicFramePr>
          <p:nvPr>
            <p:extLst>
              <p:ext uri="{D42A27DB-BD31-4B8C-83A1-F6EECF244321}">
                <p14:modId xmlns:p14="http://schemas.microsoft.com/office/powerpoint/2010/main" val="2963539141"/>
              </p:ext>
            </p:extLst>
          </p:nvPr>
        </p:nvGraphicFramePr>
        <p:xfrm>
          <a:off x="6526106" y="2993320"/>
          <a:ext cx="5315006" cy="1134936"/>
        </p:xfrm>
        <a:graphic>
          <a:graphicData uri="http://schemas.openxmlformats.org/drawingml/2006/table">
            <a:tbl>
              <a:tblPr firstRow="1" bandRow="1">
                <a:tableStyleId>{7E9639D4-E3E2-4D34-9284-5A2195B3D0D7}</a:tableStyleId>
              </a:tblPr>
              <a:tblGrid>
                <a:gridCol w="1240846">
                  <a:extLst>
                    <a:ext uri="{9D8B030D-6E8A-4147-A177-3AD203B41FA5}">
                      <a16:colId xmlns:a16="http://schemas.microsoft.com/office/drawing/2014/main" val="740971274"/>
                    </a:ext>
                  </a:extLst>
                </a:gridCol>
                <a:gridCol w="1018540">
                  <a:extLst>
                    <a:ext uri="{9D8B030D-6E8A-4147-A177-3AD203B41FA5}">
                      <a16:colId xmlns:a16="http://schemas.microsoft.com/office/drawing/2014/main" val="4134283948"/>
                    </a:ext>
                  </a:extLst>
                </a:gridCol>
                <a:gridCol w="1018540">
                  <a:extLst>
                    <a:ext uri="{9D8B030D-6E8A-4147-A177-3AD203B41FA5}">
                      <a16:colId xmlns:a16="http://schemas.microsoft.com/office/drawing/2014/main" val="497114918"/>
                    </a:ext>
                  </a:extLst>
                </a:gridCol>
                <a:gridCol w="1018540">
                  <a:extLst>
                    <a:ext uri="{9D8B030D-6E8A-4147-A177-3AD203B41FA5}">
                      <a16:colId xmlns:a16="http://schemas.microsoft.com/office/drawing/2014/main" val="809922790"/>
                    </a:ext>
                  </a:extLst>
                </a:gridCol>
                <a:gridCol w="1018540">
                  <a:extLst>
                    <a:ext uri="{9D8B030D-6E8A-4147-A177-3AD203B41FA5}">
                      <a16:colId xmlns:a16="http://schemas.microsoft.com/office/drawing/2014/main" val="2994228823"/>
                    </a:ext>
                  </a:extLst>
                </a:gridCol>
              </a:tblGrid>
              <a:tr h="357696">
                <a:tc>
                  <a:txBody>
                    <a:bodyPr/>
                    <a:lstStyle/>
                    <a:p>
                      <a:pPr algn="ctr" fontAlgn="ctr"/>
                      <a:endParaRPr lang="pt-PT" sz="1100" b="1" i="0" u="none" strike="noStrike" dirty="0">
                        <a:solidFill>
                          <a:srgbClr val="000000"/>
                        </a:solidFill>
                        <a:effectLst/>
                        <a:latin typeface="+mn-lt"/>
                      </a:endParaRPr>
                    </a:p>
                  </a:txBody>
                  <a:tcPr marL="9525" marR="9525" marT="9525" anchor="ctr">
                    <a:solidFill>
                      <a:schemeClr val="bg1">
                        <a:lumMod val="50000"/>
                      </a:schemeClr>
                    </a:solidFill>
                  </a:tcPr>
                </a:tc>
                <a:tc>
                  <a:txBody>
                    <a:bodyPr/>
                    <a:lstStyle/>
                    <a:p>
                      <a:pPr algn="ctr"/>
                      <a:r>
                        <a:rPr lang="pt-PT" sz="1100"/>
                        <a:t>MSE_Test</a:t>
                      </a:r>
                      <a:endParaRPr lang="pt-PT" sz="1100">
                        <a:latin typeface="+mn-lt"/>
                      </a:endParaRPr>
                    </a:p>
                  </a:txBody>
                  <a:tcPr anchor="ctr">
                    <a:solidFill>
                      <a:schemeClr val="bg1">
                        <a:lumMod val="50000"/>
                      </a:schemeClr>
                    </a:solidFill>
                  </a:tcPr>
                </a:tc>
                <a:tc>
                  <a:txBody>
                    <a:bodyPr/>
                    <a:lstStyle/>
                    <a:p>
                      <a:pPr algn="ctr"/>
                      <a:r>
                        <a:rPr lang="pt-PT" sz="1100"/>
                        <a:t>MAE_Test</a:t>
                      </a:r>
                      <a:endParaRPr lang="pt-PT" sz="1100">
                        <a:latin typeface="+mn-lt"/>
                      </a:endParaRPr>
                    </a:p>
                  </a:txBody>
                  <a:tcPr anchor="ctr">
                    <a:solidFill>
                      <a:schemeClr val="bg1">
                        <a:lumMod val="50000"/>
                      </a:schemeClr>
                    </a:solidFill>
                  </a:tcPr>
                </a:tc>
                <a:tc>
                  <a:txBody>
                    <a:bodyPr/>
                    <a:lstStyle/>
                    <a:p>
                      <a:pPr algn="ctr"/>
                      <a:r>
                        <a:rPr lang="pt-PT" sz="1100" dirty="0" err="1"/>
                        <a:t>RMSE_Test</a:t>
                      </a:r>
                      <a:endParaRPr lang="pt-PT" sz="1100" dirty="0">
                        <a:latin typeface="+mn-lt"/>
                      </a:endParaRPr>
                    </a:p>
                  </a:txBody>
                  <a:tcPr anchor="ctr">
                    <a:solidFill>
                      <a:schemeClr val="bg1">
                        <a:lumMod val="50000"/>
                      </a:schemeClr>
                    </a:solidFill>
                  </a:tcPr>
                </a:tc>
                <a:tc>
                  <a:txBody>
                    <a:bodyPr/>
                    <a:lstStyle/>
                    <a:p>
                      <a:pPr algn="ctr"/>
                      <a:r>
                        <a:rPr lang="pt-PT" sz="1100" dirty="0" err="1">
                          <a:latin typeface="+mn-lt"/>
                        </a:rPr>
                        <a:t>Score_Test</a:t>
                      </a:r>
                      <a:endParaRPr lang="pt-PT" sz="1100" dirty="0">
                        <a:latin typeface="+mn-lt"/>
                      </a:endParaRPr>
                    </a:p>
                  </a:txBody>
                  <a:tcPr anchor="ctr">
                    <a:solidFill>
                      <a:schemeClr val="bg1">
                        <a:lumMod val="50000"/>
                      </a:schemeClr>
                    </a:solidFill>
                  </a:tcPr>
                </a:tc>
                <a:extLst>
                  <a:ext uri="{0D108BD9-81ED-4DB2-BD59-A6C34878D82A}">
                    <a16:rowId xmlns:a16="http://schemas.microsoft.com/office/drawing/2014/main" val="2884833413"/>
                  </a:ext>
                </a:extLst>
              </a:tr>
              <a:tr h="0">
                <a:tc>
                  <a:txBody>
                    <a:bodyPr/>
                    <a:lstStyle/>
                    <a:p>
                      <a:pPr algn="ctr" fontAlgn="ctr"/>
                      <a:r>
                        <a:rPr lang="pt-PT" sz="1100" u="none" strike="noStrike">
                          <a:effectLst/>
                        </a:rPr>
                        <a:t>DecisionTree</a:t>
                      </a:r>
                      <a:endParaRPr lang="pt-PT" sz="1100" b="1" i="0" u="none" strike="noStrike">
                        <a:solidFill>
                          <a:srgbClr val="000000"/>
                        </a:solidFill>
                        <a:effectLst/>
                        <a:latin typeface="+mn-lt"/>
                      </a:endParaRPr>
                    </a:p>
                  </a:txBody>
                  <a:tcPr marL="9525" marR="9525" marT="9525" anchor="ctr"/>
                </a:tc>
                <a:tc>
                  <a:txBody>
                    <a:bodyPr/>
                    <a:lstStyle/>
                    <a:p>
                      <a:pPr algn="ctr"/>
                      <a:r>
                        <a:rPr lang="pt-PT" sz="1100" dirty="0"/>
                        <a:t>2097.75</a:t>
                      </a:r>
                      <a:endParaRPr lang="pt-PT" sz="1100" dirty="0">
                        <a:latin typeface="+mn-lt"/>
                      </a:endParaRPr>
                    </a:p>
                  </a:txBody>
                  <a:tcPr anchor="ctr"/>
                </a:tc>
                <a:tc>
                  <a:txBody>
                    <a:bodyPr/>
                    <a:lstStyle/>
                    <a:p>
                      <a:pPr algn="ctr"/>
                      <a:r>
                        <a:rPr lang="pt-PT" sz="1100" dirty="0"/>
                        <a:t>7.61</a:t>
                      </a:r>
                      <a:endParaRPr lang="pt-PT" sz="1100" dirty="0">
                        <a:latin typeface="+mn-lt"/>
                      </a:endParaRPr>
                    </a:p>
                  </a:txBody>
                  <a:tcPr anchor="ctr"/>
                </a:tc>
                <a:tc>
                  <a:txBody>
                    <a:bodyPr/>
                    <a:lstStyle/>
                    <a:p>
                      <a:pPr algn="ctr"/>
                      <a:r>
                        <a:rPr lang="pt-PT" sz="1100" dirty="0"/>
                        <a:t>45.80</a:t>
                      </a:r>
                      <a:endParaRPr lang="pt-PT" sz="1100" dirty="0">
                        <a:latin typeface="+mn-lt"/>
                      </a:endParaRPr>
                    </a:p>
                  </a:txBody>
                  <a:tcPr anchor="ctr"/>
                </a:tc>
                <a:tc>
                  <a:txBody>
                    <a:bodyPr/>
                    <a:lstStyle/>
                    <a:p>
                      <a:pPr algn="ctr"/>
                      <a:r>
                        <a:rPr lang="pt-PT" sz="1100" dirty="0"/>
                        <a:t>0.18</a:t>
                      </a:r>
                    </a:p>
                  </a:txBody>
                  <a:tcPr anchor="ctr"/>
                </a:tc>
                <a:extLst>
                  <a:ext uri="{0D108BD9-81ED-4DB2-BD59-A6C34878D82A}">
                    <a16:rowId xmlns:a16="http://schemas.microsoft.com/office/drawing/2014/main" val="1261596588"/>
                  </a:ext>
                </a:extLst>
              </a:tr>
              <a:tr h="0">
                <a:tc>
                  <a:txBody>
                    <a:bodyPr/>
                    <a:lstStyle/>
                    <a:p>
                      <a:pPr algn="ctr" fontAlgn="ctr"/>
                      <a:r>
                        <a:rPr lang="pt-PT" sz="1100" b="1" u="none" strike="noStrike" dirty="0" err="1">
                          <a:effectLst/>
                        </a:rPr>
                        <a:t>RandomForest</a:t>
                      </a:r>
                      <a:endParaRPr lang="pt-PT" sz="1100" b="1" i="0" u="none" strike="noStrike" dirty="0">
                        <a:solidFill>
                          <a:srgbClr val="000000"/>
                        </a:solidFill>
                        <a:effectLst/>
                        <a:latin typeface="+mn-lt"/>
                      </a:endParaRPr>
                    </a:p>
                  </a:txBody>
                  <a:tcPr marL="9525" marR="9525" marT="9525" anchor="ctr"/>
                </a:tc>
                <a:tc>
                  <a:txBody>
                    <a:bodyPr/>
                    <a:lstStyle/>
                    <a:p>
                      <a:pPr algn="ctr"/>
                      <a:r>
                        <a:rPr lang="pt-PT" sz="1100" b="1" dirty="0"/>
                        <a:t>234.72</a:t>
                      </a:r>
                      <a:endParaRPr lang="pt-PT" sz="1100" b="1" dirty="0">
                        <a:latin typeface="+mn-lt"/>
                      </a:endParaRPr>
                    </a:p>
                  </a:txBody>
                  <a:tcPr anchor="ctr"/>
                </a:tc>
                <a:tc>
                  <a:txBody>
                    <a:bodyPr/>
                    <a:lstStyle/>
                    <a:p>
                      <a:pPr algn="ctr"/>
                      <a:r>
                        <a:rPr lang="pt-PT" sz="1100" b="1" dirty="0"/>
                        <a:t>4.11</a:t>
                      </a:r>
                      <a:endParaRPr lang="pt-PT" sz="1100" b="1" dirty="0">
                        <a:latin typeface="+mn-lt"/>
                      </a:endParaRPr>
                    </a:p>
                  </a:txBody>
                  <a:tcPr anchor="ctr"/>
                </a:tc>
                <a:tc>
                  <a:txBody>
                    <a:bodyPr/>
                    <a:lstStyle/>
                    <a:p>
                      <a:pPr algn="ctr"/>
                      <a:r>
                        <a:rPr lang="pt-PT" sz="1100" b="1" dirty="0"/>
                        <a:t>15.32</a:t>
                      </a:r>
                      <a:endParaRPr lang="pt-PT" sz="1100" b="1" dirty="0">
                        <a:latin typeface="+mn-lt"/>
                      </a:endParaRPr>
                    </a:p>
                  </a:txBody>
                  <a:tcPr anchor="ctr"/>
                </a:tc>
                <a:tc>
                  <a:txBody>
                    <a:bodyPr/>
                    <a:lstStyle/>
                    <a:p>
                      <a:pPr algn="ctr"/>
                      <a:r>
                        <a:rPr lang="pt-PT" sz="1100" b="1" dirty="0"/>
                        <a:t>0.91</a:t>
                      </a:r>
                    </a:p>
                  </a:txBody>
                  <a:tcPr anchor="ctr"/>
                </a:tc>
                <a:extLst>
                  <a:ext uri="{0D108BD9-81ED-4DB2-BD59-A6C34878D82A}">
                    <a16:rowId xmlns:a16="http://schemas.microsoft.com/office/drawing/2014/main" val="995523017"/>
                  </a:ext>
                </a:extLst>
              </a:tr>
              <a:tr h="0">
                <a:tc>
                  <a:txBody>
                    <a:bodyPr/>
                    <a:lstStyle/>
                    <a:p>
                      <a:pPr algn="ctr" fontAlgn="ctr"/>
                      <a:r>
                        <a:rPr lang="pt-PT" sz="1100" u="none" strike="noStrike" dirty="0">
                          <a:effectLst/>
                        </a:rPr>
                        <a:t>KNN</a:t>
                      </a:r>
                      <a:endParaRPr lang="pt-PT" sz="1100" b="1" i="0" u="none" strike="noStrike" dirty="0">
                        <a:solidFill>
                          <a:srgbClr val="000000"/>
                        </a:solidFill>
                        <a:effectLst/>
                        <a:latin typeface="+mn-lt"/>
                      </a:endParaRPr>
                    </a:p>
                  </a:txBody>
                  <a:tcPr marL="9525" marR="9525" marT="9525" anchor="ctr"/>
                </a:tc>
                <a:tc>
                  <a:txBody>
                    <a:bodyPr/>
                    <a:lstStyle/>
                    <a:p>
                      <a:pPr algn="ctr"/>
                      <a:r>
                        <a:rPr lang="pt-PT" sz="1100" dirty="0"/>
                        <a:t>138.48</a:t>
                      </a:r>
                      <a:endParaRPr lang="pt-PT" sz="1100" dirty="0">
                        <a:latin typeface="+mn-lt"/>
                      </a:endParaRPr>
                    </a:p>
                  </a:txBody>
                  <a:tcPr anchor="ctr"/>
                </a:tc>
                <a:tc>
                  <a:txBody>
                    <a:bodyPr/>
                    <a:lstStyle/>
                    <a:p>
                      <a:pPr algn="ctr"/>
                      <a:r>
                        <a:rPr lang="pt-PT" sz="1100" dirty="0"/>
                        <a:t>8.22</a:t>
                      </a:r>
                      <a:endParaRPr lang="pt-PT" sz="1100" dirty="0">
                        <a:latin typeface="+mn-lt"/>
                      </a:endParaRPr>
                    </a:p>
                  </a:txBody>
                  <a:tcPr anchor="ctr"/>
                </a:tc>
                <a:tc>
                  <a:txBody>
                    <a:bodyPr/>
                    <a:lstStyle/>
                    <a:p>
                      <a:pPr algn="ctr"/>
                      <a:r>
                        <a:rPr lang="pt-PT" sz="1100" dirty="0"/>
                        <a:t>11.77</a:t>
                      </a:r>
                      <a:endParaRPr lang="pt-PT" sz="1100" dirty="0">
                        <a:latin typeface="+mn-lt"/>
                      </a:endParaRPr>
                    </a:p>
                  </a:txBody>
                  <a:tcPr anchor="ctr"/>
                </a:tc>
                <a:tc>
                  <a:txBody>
                    <a:bodyPr/>
                    <a:lstStyle/>
                    <a:p>
                      <a:pPr algn="ctr"/>
                      <a:r>
                        <a:rPr lang="pt-PT" sz="1100" dirty="0"/>
                        <a:t>0.95</a:t>
                      </a:r>
                    </a:p>
                  </a:txBody>
                  <a:tcPr anchor="ctr"/>
                </a:tc>
                <a:extLst>
                  <a:ext uri="{0D108BD9-81ED-4DB2-BD59-A6C34878D82A}">
                    <a16:rowId xmlns:a16="http://schemas.microsoft.com/office/drawing/2014/main" val="4216636091"/>
                  </a:ext>
                </a:extLst>
              </a:tr>
            </a:tbl>
          </a:graphicData>
        </a:graphic>
      </p:graphicFrame>
    </p:spTree>
    <p:extLst>
      <p:ext uri="{BB962C8B-B14F-4D97-AF65-F5344CB8AC3E}">
        <p14:creationId xmlns:p14="http://schemas.microsoft.com/office/powerpoint/2010/main" val="8943379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67013" y="381139"/>
            <a:ext cx="3788409" cy="707886"/>
          </a:xfrm>
          <a:prstGeom prst="rect">
            <a:avLst/>
          </a:prstGeom>
        </p:spPr>
        <p:txBody>
          <a:bodyPr wrap="none">
            <a:spAutoFit/>
          </a:bodyPr>
          <a:lstStyle/>
          <a:p>
            <a:r>
              <a:rPr lang="en-US" sz="4000" b="1" dirty="0"/>
              <a:t>Reviews Analysis</a:t>
            </a:r>
          </a:p>
        </p:txBody>
      </p:sp>
      <p:pic>
        <p:nvPicPr>
          <p:cNvPr id="2" name="Picture 1"/>
          <p:cNvPicPr>
            <a:picLocks noChangeAspect="1"/>
          </p:cNvPicPr>
          <p:nvPr/>
        </p:nvPicPr>
        <p:blipFill>
          <a:blip r:embed="rId3"/>
          <a:stretch>
            <a:fillRect/>
          </a:stretch>
        </p:blipFill>
        <p:spPr>
          <a:xfrm>
            <a:off x="1877623" y="1454832"/>
            <a:ext cx="8436755" cy="5085766"/>
          </a:xfrm>
          <a:prstGeom prst="rect">
            <a:avLst/>
          </a:prstGeom>
        </p:spPr>
      </p:pic>
    </p:spTree>
    <p:extLst>
      <p:ext uri="{BB962C8B-B14F-4D97-AF65-F5344CB8AC3E}">
        <p14:creationId xmlns:p14="http://schemas.microsoft.com/office/powerpoint/2010/main" val="3143535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_1558432458">
            <a:hlinkClick r:id="" action="ppaction://media"/>
          </p:cNvPr>
          <p:cNvPicPr>
            <a:picLocks noChangeAspect="1"/>
          </p:cNvPicPr>
          <p:nvPr>
            <a:videoFile r:link="rId1"/>
            <p:extLst>
              <p:ext uri="{DAA4B4D4-6D71-4841-9C94-3DE7FCFB9230}">
                <p14:media xmlns:p14="http://schemas.microsoft.com/office/powerpoint/2010/main" r:embed="rId2">
                  <p14:trim st="992" end="4371"/>
                </p14:media>
              </p:ext>
            </p:extLst>
          </p:nvPr>
        </p:nvPicPr>
        <p:blipFill rotWithShape="1">
          <a:blip r:embed="rId5"/>
          <a:srcRect l="230" t="9250" r="50650" b="1940"/>
          <a:stretch/>
        </p:blipFill>
        <p:spPr>
          <a:xfrm>
            <a:off x="1925208" y="2432074"/>
            <a:ext cx="7902795" cy="4034116"/>
          </a:xfrm>
          <a:prstGeom prst="rect">
            <a:avLst/>
          </a:prstGeom>
        </p:spPr>
      </p:pic>
      <p:sp>
        <p:nvSpPr>
          <p:cNvPr id="5" name="Rectangle 4"/>
          <p:cNvSpPr/>
          <p:nvPr/>
        </p:nvSpPr>
        <p:spPr>
          <a:xfrm>
            <a:off x="567013" y="381139"/>
            <a:ext cx="3457806" cy="707886"/>
          </a:xfrm>
          <a:prstGeom prst="rect">
            <a:avLst/>
          </a:prstGeom>
        </p:spPr>
        <p:txBody>
          <a:bodyPr wrap="none">
            <a:spAutoFit/>
          </a:bodyPr>
          <a:lstStyle/>
          <a:p>
            <a:r>
              <a:rPr lang="en-US" sz="4000" b="1" dirty="0"/>
              <a:t>Data Extraction</a:t>
            </a:r>
          </a:p>
        </p:txBody>
      </p:sp>
      <p:sp>
        <p:nvSpPr>
          <p:cNvPr id="6" name="TextBox 5"/>
          <p:cNvSpPr txBox="1"/>
          <p:nvPr/>
        </p:nvSpPr>
        <p:spPr>
          <a:xfrm>
            <a:off x="633574" y="983033"/>
            <a:ext cx="3428461" cy="461665"/>
          </a:xfrm>
          <a:prstGeom prst="rect">
            <a:avLst/>
          </a:prstGeom>
          <a:noFill/>
        </p:spPr>
        <p:txBody>
          <a:bodyPr wrap="square" rtlCol="0">
            <a:spAutoFit/>
          </a:bodyPr>
          <a:lstStyle/>
          <a:p>
            <a:r>
              <a:rPr lang="en-US" sz="2400" b="1" dirty="0">
                <a:solidFill>
                  <a:srgbClr val="FF5767"/>
                </a:solidFill>
              </a:rPr>
              <a:t>Get the data</a:t>
            </a:r>
          </a:p>
        </p:txBody>
      </p:sp>
      <p:sp>
        <p:nvSpPr>
          <p:cNvPr id="9" name="TextBox 8"/>
          <p:cNvSpPr txBox="1"/>
          <p:nvPr/>
        </p:nvSpPr>
        <p:spPr>
          <a:xfrm>
            <a:off x="1367478" y="1676608"/>
            <a:ext cx="9018254" cy="369332"/>
          </a:xfrm>
          <a:prstGeom prst="rect">
            <a:avLst/>
          </a:prstGeom>
          <a:noFill/>
        </p:spPr>
        <p:txBody>
          <a:bodyPr wrap="square" rtlCol="0">
            <a:spAutoFit/>
          </a:bodyPr>
          <a:lstStyle/>
          <a:p>
            <a:r>
              <a:rPr lang="pt-PT" dirty="0">
                <a:solidFill>
                  <a:srgbClr val="FF5767"/>
                </a:solidFill>
              </a:rPr>
              <a:t>https://www.airbnb.pt/</a:t>
            </a:r>
          </a:p>
        </p:txBody>
      </p:sp>
      <p:sp>
        <p:nvSpPr>
          <p:cNvPr id="11" name="TextBox 10"/>
          <p:cNvSpPr txBox="1"/>
          <p:nvPr/>
        </p:nvSpPr>
        <p:spPr>
          <a:xfrm>
            <a:off x="1367478" y="1676608"/>
            <a:ext cx="9018254" cy="369332"/>
          </a:xfrm>
          <a:prstGeom prst="rect">
            <a:avLst/>
          </a:prstGeom>
          <a:noFill/>
        </p:spPr>
        <p:txBody>
          <a:bodyPr wrap="square" rtlCol="0">
            <a:spAutoFit/>
          </a:bodyPr>
          <a:lstStyle/>
          <a:p>
            <a:r>
              <a:rPr lang="pt-PT" dirty="0"/>
              <a:t>https://www.airbnb.pt</a:t>
            </a:r>
            <a:r>
              <a:rPr lang="pt-PT" dirty="0">
                <a:solidFill>
                  <a:srgbClr val="FF5767"/>
                </a:solidFill>
              </a:rPr>
              <a:t>/s/Lisbon/homes</a:t>
            </a:r>
          </a:p>
        </p:txBody>
      </p:sp>
      <p:sp>
        <p:nvSpPr>
          <p:cNvPr id="12" name="TextBox 11"/>
          <p:cNvSpPr txBox="1"/>
          <p:nvPr/>
        </p:nvSpPr>
        <p:spPr>
          <a:xfrm>
            <a:off x="1367478" y="1676608"/>
            <a:ext cx="9018254" cy="369332"/>
          </a:xfrm>
          <a:prstGeom prst="rect">
            <a:avLst/>
          </a:prstGeom>
          <a:noFill/>
        </p:spPr>
        <p:txBody>
          <a:bodyPr wrap="square" rtlCol="0">
            <a:spAutoFit/>
          </a:bodyPr>
          <a:lstStyle/>
          <a:p>
            <a:r>
              <a:rPr lang="pt-PT" dirty="0"/>
              <a:t>https://www.airbnb.pt/s/Lisbon/homes</a:t>
            </a:r>
            <a:r>
              <a:rPr lang="pt-PT" dirty="0">
                <a:solidFill>
                  <a:srgbClr val="FF5767"/>
                </a:solidFill>
              </a:rPr>
              <a:t>?checkin=2019-08-01&amp;checkout=2019-08-06&amp;adults=2</a:t>
            </a:r>
          </a:p>
        </p:txBody>
      </p:sp>
    </p:spTree>
    <p:extLst>
      <p:ext uri="{BB962C8B-B14F-4D97-AF65-F5344CB8AC3E}">
        <p14:creationId xmlns:p14="http://schemas.microsoft.com/office/powerpoint/2010/main" val="98628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703"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1"/>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repeatCount="indefinite" fill="hold" display="0">
                  <p:stCondLst>
                    <p:cond delay="indefinite"/>
                  </p:stCondLst>
                </p:cTn>
                <p:tgtEl>
                  <p:spTgt spid="4"/>
                </p:tgtEl>
              </p:cMediaNode>
            </p:video>
            <p:seq concurrent="1" nextAc="seek">
              <p:cTn id="24" restart="whenNotActive" fill="hold" evtFilter="cancelBubble" nodeType="interactiveSeq">
                <p:stCondLst>
                  <p:cond evt="onClick" delay="0">
                    <p:tgtEl>
                      <p:spTgt spid="4"/>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4"/>
                                        </p:tgtEl>
                                      </p:cBhvr>
                                    </p:cmd>
                                  </p:childTnLst>
                                </p:cTn>
                              </p:par>
                            </p:childTnLst>
                          </p:cTn>
                        </p:par>
                      </p:childTnLst>
                    </p:cTn>
                  </p:par>
                </p:childTnLst>
              </p:cTn>
              <p:nextCondLst>
                <p:cond evt="onClick" delay="0">
                  <p:tgtEl>
                    <p:spTgt spid="4"/>
                  </p:tgtEl>
                </p:cond>
              </p:nextCondLst>
            </p:seq>
          </p:childTnLst>
        </p:cTn>
      </p:par>
    </p:tnLst>
    <p:bldLst>
      <p:bldP spid="9" grpId="0"/>
      <p:bldP spid="9" grpId="1"/>
      <p:bldP spid="11" grpId="0"/>
      <p:bldP spid="11" grpId="1"/>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67013" y="381139"/>
            <a:ext cx="3788409" cy="707886"/>
          </a:xfrm>
          <a:prstGeom prst="rect">
            <a:avLst/>
          </a:prstGeom>
        </p:spPr>
        <p:txBody>
          <a:bodyPr wrap="none">
            <a:spAutoFit/>
          </a:bodyPr>
          <a:lstStyle/>
          <a:p>
            <a:r>
              <a:rPr lang="en-US" sz="4000" b="1" dirty="0"/>
              <a:t>Reviews Analysis</a:t>
            </a:r>
          </a:p>
        </p:txBody>
      </p:sp>
      <p:sp>
        <p:nvSpPr>
          <p:cNvPr id="5" name="TextBox 4"/>
          <p:cNvSpPr txBox="1"/>
          <p:nvPr/>
        </p:nvSpPr>
        <p:spPr>
          <a:xfrm>
            <a:off x="3165067" y="1748117"/>
            <a:ext cx="8765673" cy="1477328"/>
          </a:xfrm>
          <a:prstGeom prst="rect">
            <a:avLst/>
          </a:prstGeom>
          <a:noFill/>
        </p:spPr>
        <p:txBody>
          <a:bodyPr wrap="square" rtlCol="0">
            <a:spAutoFit/>
          </a:bodyPr>
          <a:lstStyle/>
          <a:p>
            <a:pPr algn="just"/>
            <a:r>
              <a:rPr lang="en-US" dirty="0">
                <a:latin typeface="Consolas" panose="020B0609020204030204" pitchFamily="49" charset="0"/>
              </a:rPr>
              <a:t>['Amazing place very nice lady recommend to </a:t>
            </a:r>
            <a:r>
              <a:rPr lang="en-US" dirty="0" err="1">
                <a:latin typeface="Consolas" panose="020B0609020204030204" pitchFamily="49" charset="0"/>
              </a:rPr>
              <a:t>anywone</a:t>
            </a:r>
            <a:r>
              <a:rPr lang="en-US" dirty="0">
                <a:latin typeface="Consolas" panose="020B0609020204030204" pitchFamily="49" charset="0"/>
              </a:rPr>
              <a:t>',</a:t>
            </a:r>
          </a:p>
          <a:p>
            <a:pPr algn="just"/>
            <a:r>
              <a:rPr lang="en-US" dirty="0">
                <a:latin typeface="Consolas" panose="020B0609020204030204" pitchFamily="49" charset="0"/>
              </a:rPr>
              <a:t>'Lovely home situated in the quiet village of </a:t>
            </a:r>
            <a:r>
              <a:rPr lang="en-US" dirty="0" err="1">
                <a:latin typeface="Consolas" panose="020B0609020204030204" pitchFamily="49" charset="0"/>
              </a:rPr>
              <a:t>Labrugeria</a:t>
            </a:r>
            <a:r>
              <a:rPr lang="en-US" dirty="0">
                <a:latin typeface="Consolas" panose="020B0609020204030204" pitchFamily="49" charset="0"/>
              </a:rPr>
              <a:t>.  Perfect for our needs and wonderful hosts.  A great place to come home to after days out exploring all the lovely sites, beaches and towns of the area.  45 minutes by car to Lisbon and necessary for days out.']</a:t>
            </a:r>
            <a:endParaRPr lang="pt-PT" dirty="0">
              <a:latin typeface="Consolas" panose="020B0609020204030204" pitchFamily="49" charset="0"/>
            </a:endParaRPr>
          </a:p>
        </p:txBody>
      </p:sp>
      <p:sp>
        <p:nvSpPr>
          <p:cNvPr id="6" name="Rectangle 5"/>
          <p:cNvSpPr/>
          <p:nvPr/>
        </p:nvSpPr>
        <p:spPr>
          <a:xfrm>
            <a:off x="567013" y="1089025"/>
            <a:ext cx="2076659" cy="369332"/>
          </a:xfrm>
          <a:prstGeom prst="rect">
            <a:avLst/>
          </a:prstGeom>
        </p:spPr>
        <p:txBody>
          <a:bodyPr wrap="none">
            <a:spAutoFit/>
          </a:bodyPr>
          <a:lstStyle/>
          <a:p>
            <a:r>
              <a:rPr lang="en-US" b="1" dirty="0">
                <a:solidFill>
                  <a:srgbClr val="FF5767"/>
                </a:solidFill>
              </a:rPr>
              <a:t>Regular Expressions</a:t>
            </a:r>
          </a:p>
        </p:txBody>
      </p:sp>
      <p:sp>
        <p:nvSpPr>
          <p:cNvPr id="11" name="TextBox 10"/>
          <p:cNvSpPr txBox="1"/>
          <p:nvPr/>
        </p:nvSpPr>
        <p:spPr>
          <a:xfrm>
            <a:off x="430323" y="1617489"/>
            <a:ext cx="2530591" cy="4524315"/>
          </a:xfrm>
          <a:prstGeom prst="rect">
            <a:avLst/>
          </a:prstGeom>
          <a:noFill/>
        </p:spPr>
        <p:txBody>
          <a:bodyPr wrap="square" rtlCol="0">
            <a:spAutoFit/>
          </a:bodyPr>
          <a:lstStyle/>
          <a:p>
            <a:pPr marL="342900" indent="-342900">
              <a:buFont typeface="Arial" panose="020B0604020202020204" pitchFamily="34" charset="0"/>
              <a:buChar char="•"/>
            </a:pPr>
            <a:endParaRPr lang="en-US" sz="2400" b="1" dirty="0">
              <a:solidFill>
                <a:srgbClr val="FF5767"/>
              </a:solidFill>
            </a:endParaRPr>
          </a:p>
          <a:p>
            <a:pPr marL="342900" indent="-342900">
              <a:buFont typeface="Arial" panose="020B0604020202020204" pitchFamily="34" charset="0"/>
              <a:buChar char="•"/>
            </a:pPr>
            <a:r>
              <a:rPr lang="en-US" sz="2400" b="1" dirty="0">
                <a:solidFill>
                  <a:srgbClr val="FF5767"/>
                </a:solidFill>
              </a:rPr>
              <a:t>Merge</a:t>
            </a:r>
          </a:p>
          <a:p>
            <a:pPr marL="342900" indent="-342900">
              <a:buFont typeface="Arial" panose="020B0604020202020204" pitchFamily="34" charset="0"/>
              <a:buChar char="•"/>
            </a:pPr>
            <a:endParaRPr lang="en-US" sz="2400" b="1" dirty="0">
              <a:solidFill>
                <a:srgbClr val="FF5767"/>
              </a:solidFill>
            </a:endParaRPr>
          </a:p>
          <a:p>
            <a:pPr marL="342900" indent="-342900">
              <a:buFont typeface="Arial" panose="020B0604020202020204" pitchFamily="34" charset="0"/>
              <a:buChar char="•"/>
            </a:pPr>
            <a:endParaRPr lang="en-US" sz="2400" b="1" dirty="0">
              <a:solidFill>
                <a:srgbClr val="FF5767"/>
              </a:solidFill>
            </a:endParaRPr>
          </a:p>
          <a:p>
            <a:pPr marL="342900" indent="-342900">
              <a:buFont typeface="Arial" panose="020B0604020202020204" pitchFamily="34" charset="0"/>
              <a:buChar char="•"/>
            </a:pPr>
            <a:r>
              <a:rPr lang="en-US" sz="2400" b="1" dirty="0">
                <a:solidFill>
                  <a:srgbClr val="FF5767"/>
                </a:solidFill>
              </a:rPr>
              <a:t>Lowercase</a:t>
            </a:r>
          </a:p>
          <a:p>
            <a:pPr marL="342900" indent="-342900">
              <a:buFont typeface="Arial" panose="020B0604020202020204" pitchFamily="34" charset="0"/>
              <a:buChar char="•"/>
            </a:pPr>
            <a:endParaRPr lang="en-US" sz="2400" b="1" dirty="0">
              <a:solidFill>
                <a:srgbClr val="FF5767"/>
              </a:solidFill>
            </a:endParaRPr>
          </a:p>
          <a:p>
            <a:pPr marL="342900" indent="-342900">
              <a:buFont typeface="Arial" panose="020B0604020202020204" pitchFamily="34" charset="0"/>
              <a:buChar char="•"/>
            </a:pPr>
            <a:endParaRPr lang="en-US" sz="2400" b="1" dirty="0">
              <a:solidFill>
                <a:srgbClr val="FF5767"/>
              </a:solidFill>
            </a:endParaRPr>
          </a:p>
          <a:p>
            <a:pPr marL="342900" indent="-342900">
              <a:buFont typeface="Arial" panose="020B0604020202020204" pitchFamily="34" charset="0"/>
              <a:buChar char="•"/>
            </a:pPr>
            <a:r>
              <a:rPr lang="en-US" sz="2400" b="1" dirty="0">
                <a:solidFill>
                  <a:srgbClr val="FF5767"/>
                </a:solidFill>
              </a:rPr>
              <a:t>Only letters</a:t>
            </a:r>
          </a:p>
          <a:p>
            <a:pPr marL="342900" indent="-342900">
              <a:buFont typeface="Arial" panose="020B0604020202020204" pitchFamily="34" charset="0"/>
              <a:buChar char="•"/>
            </a:pPr>
            <a:endParaRPr lang="en-US" sz="2400" b="1" dirty="0">
              <a:solidFill>
                <a:srgbClr val="FF5767"/>
              </a:solidFill>
            </a:endParaRPr>
          </a:p>
          <a:p>
            <a:pPr marL="342900" indent="-342900">
              <a:buFont typeface="Arial" panose="020B0604020202020204" pitchFamily="34" charset="0"/>
              <a:buChar char="•"/>
            </a:pPr>
            <a:endParaRPr lang="en-US" sz="2400" b="1" dirty="0">
              <a:solidFill>
                <a:srgbClr val="FF5767"/>
              </a:solidFill>
            </a:endParaRPr>
          </a:p>
          <a:p>
            <a:pPr marL="342900" indent="-342900">
              <a:buFont typeface="Arial" panose="020B0604020202020204" pitchFamily="34" charset="0"/>
              <a:buChar char="•"/>
            </a:pPr>
            <a:r>
              <a:rPr lang="en-US" sz="2400" b="1" dirty="0">
                <a:solidFill>
                  <a:srgbClr val="FF5767"/>
                </a:solidFill>
              </a:rPr>
              <a:t>Remove small words</a:t>
            </a:r>
          </a:p>
        </p:txBody>
      </p:sp>
      <p:cxnSp>
        <p:nvCxnSpPr>
          <p:cNvPr id="12" name="Straight Connector 11"/>
          <p:cNvCxnSpPr/>
          <p:nvPr/>
        </p:nvCxnSpPr>
        <p:spPr>
          <a:xfrm flipH="1">
            <a:off x="567430" y="2122701"/>
            <a:ext cx="0" cy="3399819"/>
          </a:xfrm>
          <a:prstGeom prst="line">
            <a:avLst/>
          </a:prstGeom>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3"/>
          <a:stretch>
            <a:fillRect/>
          </a:stretch>
        </p:blipFill>
        <p:spPr>
          <a:xfrm>
            <a:off x="452733" y="2111601"/>
            <a:ext cx="229310" cy="229310"/>
          </a:xfrm>
          <a:prstGeom prst="rect">
            <a:avLst/>
          </a:prstGeom>
        </p:spPr>
      </p:pic>
      <p:pic>
        <p:nvPicPr>
          <p:cNvPr id="14" name="Picture 13"/>
          <p:cNvPicPr>
            <a:picLocks noChangeAspect="1"/>
          </p:cNvPicPr>
          <p:nvPr/>
        </p:nvPicPr>
        <p:blipFill>
          <a:blip r:embed="rId3"/>
          <a:stretch>
            <a:fillRect/>
          </a:stretch>
        </p:blipFill>
        <p:spPr>
          <a:xfrm>
            <a:off x="448485" y="3191566"/>
            <a:ext cx="229310" cy="229310"/>
          </a:xfrm>
          <a:prstGeom prst="rect">
            <a:avLst/>
          </a:prstGeom>
        </p:spPr>
      </p:pic>
      <p:pic>
        <p:nvPicPr>
          <p:cNvPr id="15" name="Picture 14"/>
          <p:cNvPicPr>
            <a:picLocks noChangeAspect="1"/>
          </p:cNvPicPr>
          <p:nvPr/>
        </p:nvPicPr>
        <p:blipFill>
          <a:blip r:embed="rId3"/>
          <a:stretch>
            <a:fillRect/>
          </a:stretch>
        </p:blipFill>
        <p:spPr>
          <a:xfrm>
            <a:off x="452366" y="4313393"/>
            <a:ext cx="229310" cy="229310"/>
          </a:xfrm>
          <a:prstGeom prst="rect">
            <a:avLst/>
          </a:prstGeom>
        </p:spPr>
      </p:pic>
      <p:pic>
        <p:nvPicPr>
          <p:cNvPr id="16" name="Picture 15"/>
          <p:cNvPicPr>
            <a:picLocks noChangeAspect="1"/>
          </p:cNvPicPr>
          <p:nvPr/>
        </p:nvPicPr>
        <p:blipFill>
          <a:blip r:embed="rId3"/>
          <a:stretch>
            <a:fillRect/>
          </a:stretch>
        </p:blipFill>
        <p:spPr>
          <a:xfrm>
            <a:off x="455199" y="5407865"/>
            <a:ext cx="229310" cy="229310"/>
          </a:xfrm>
          <a:prstGeom prst="rect">
            <a:avLst/>
          </a:prstGeom>
        </p:spPr>
      </p:pic>
    </p:spTree>
    <p:extLst>
      <p:ext uri="{BB962C8B-B14F-4D97-AF65-F5344CB8AC3E}">
        <p14:creationId xmlns:p14="http://schemas.microsoft.com/office/powerpoint/2010/main" val="27346353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67013" y="381139"/>
            <a:ext cx="3788409" cy="707886"/>
          </a:xfrm>
          <a:prstGeom prst="rect">
            <a:avLst/>
          </a:prstGeom>
        </p:spPr>
        <p:txBody>
          <a:bodyPr wrap="none">
            <a:spAutoFit/>
          </a:bodyPr>
          <a:lstStyle/>
          <a:p>
            <a:r>
              <a:rPr lang="en-US" sz="4000" b="1" dirty="0"/>
              <a:t>Reviews Analysis</a:t>
            </a:r>
          </a:p>
        </p:txBody>
      </p:sp>
      <p:sp>
        <p:nvSpPr>
          <p:cNvPr id="5" name="TextBox 4"/>
          <p:cNvSpPr txBox="1"/>
          <p:nvPr/>
        </p:nvSpPr>
        <p:spPr>
          <a:xfrm>
            <a:off x="3165067" y="1748117"/>
            <a:ext cx="8765673" cy="1477328"/>
          </a:xfrm>
          <a:prstGeom prst="rect">
            <a:avLst/>
          </a:prstGeom>
          <a:noFill/>
        </p:spPr>
        <p:txBody>
          <a:bodyPr wrap="square" rtlCol="0">
            <a:spAutoFit/>
          </a:bodyPr>
          <a:lstStyle/>
          <a:p>
            <a:pPr algn="just"/>
            <a:r>
              <a:rPr lang="en-US" dirty="0">
                <a:latin typeface="Consolas" panose="020B0609020204030204" pitchFamily="49" charset="0"/>
              </a:rPr>
              <a:t>['</a:t>
            </a:r>
            <a:r>
              <a:rPr lang="en-US" b="1" dirty="0">
                <a:solidFill>
                  <a:srgbClr val="FF5767"/>
                </a:solidFill>
                <a:latin typeface="Consolas" panose="020B0609020204030204" pitchFamily="49" charset="0"/>
              </a:rPr>
              <a:t>A</a:t>
            </a:r>
            <a:r>
              <a:rPr lang="en-US" dirty="0">
                <a:latin typeface="Consolas" panose="020B0609020204030204" pitchFamily="49" charset="0"/>
              </a:rPr>
              <a:t>mazing place very nice lady recommend to </a:t>
            </a:r>
            <a:r>
              <a:rPr lang="en-US" dirty="0" err="1">
                <a:latin typeface="Consolas" panose="020B0609020204030204" pitchFamily="49" charset="0"/>
              </a:rPr>
              <a:t>anywone</a:t>
            </a:r>
            <a:r>
              <a:rPr lang="en-US" dirty="0">
                <a:latin typeface="Consolas" panose="020B0609020204030204" pitchFamily="49" charset="0"/>
              </a:rPr>
              <a:t>'</a:t>
            </a:r>
            <a:r>
              <a:rPr lang="en-US" b="1" dirty="0">
                <a:solidFill>
                  <a:srgbClr val="FF5767"/>
                </a:solidFill>
                <a:latin typeface="Consolas" panose="020B0609020204030204" pitchFamily="49" charset="0"/>
              </a:rPr>
              <a:t>,</a:t>
            </a:r>
          </a:p>
          <a:p>
            <a:pPr algn="just"/>
            <a:r>
              <a:rPr lang="en-US" dirty="0">
                <a:latin typeface="Consolas" panose="020B0609020204030204" pitchFamily="49" charset="0"/>
              </a:rPr>
              <a:t>'</a:t>
            </a:r>
            <a:r>
              <a:rPr lang="en-US" b="1" dirty="0">
                <a:solidFill>
                  <a:srgbClr val="FF5767"/>
                </a:solidFill>
                <a:latin typeface="Consolas" panose="020B0609020204030204" pitchFamily="49" charset="0"/>
              </a:rPr>
              <a:t>L</a:t>
            </a:r>
            <a:r>
              <a:rPr lang="en-US" dirty="0">
                <a:latin typeface="Consolas" panose="020B0609020204030204" pitchFamily="49" charset="0"/>
              </a:rPr>
              <a:t>ovely home situated </a:t>
            </a:r>
            <a:r>
              <a:rPr lang="en-US" b="1" dirty="0">
                <a:solidFill>
                  <a:srgbClr val="FF5767"/>
                </a:solidFill>
                <a:latin typeface="Consolas" panose="020B0609020204030204" pitchFamily="49" charset="0"/>
              </a:rPr>
              <a:t>in</a:t>
            </a:r>
            <a:r>
              <a:rPr lang="en-US" dirty="0">
                <a:latin typeface="Consolas" panose="020B0609020204030204" pitchFamily="49" charset="0"/>
              </a:rPr>
              <a:t> the quiet village </a:t>
            </a:r>
            <a:r>
              <a:rPr lang="en-US" b="1" dirty="0">
                <a:solidFill>
                  <a:srgbClr val="FF5767"/>
                </a:solidFill>
                <a:latin typeface="Consolas" panose="020B0609020204030204" pitchFamily="49" charset="0"/>
              </a:rPr>
              <a:t>of</a:t>
            </a:r>
            <a:r>
              <a:rPr lang="en-US" dirty="0">
                <a:latin typeface="Consolas" panose="020B0609020204030204" pitchFamily="49" charset="0"/>
              </a:rPr>
              <a:t> </a:t>
            </a:r>
            <a:r>
              <a:rPr lang="en-US" b="1" dirty="0" err="1">
                <a:solidFill>
                  <a:srgbClr val="FF5767"/>
                </a:solidFill>
                <a:latin typeface="Consolas" panose="020B0609020204030204" pitchFamily="49" charset="0"/>
              </a:rPr>
              <a:t>L</a:t>
            </a:r>
            <a:r>
              <a:rPr lang="en-US" dirty="0" err="1">
                <a:latin typeface="Consolas" panose="020B0609020204030204" pitchFamily="49" charset="0"/>
              </a:rPr>
              <a:t>abrugeria</a:t>
            </a:r>
            <a:r>
              <a:rPr lang="en-US" dirty="0">
                <a:latin typeface="Consolas" panose="020B0609020204030204" pitchFamily="49" charset="0"/>
              </a:rPr>
              <a:t>.  </a:t>
            </a:r>
            <a:r>
              <a:rPr lang="en-US" b="1" dirty="0">
                <a:solidFill>
                  <a:srgbClr val="FF5767"/>
                </a:solidFill>
                <a:latin typeface="Consolas" panose="020B0609020204030204" pitchFamily="49" charset="0"/>
              </a:rPr>
              <a:t>P</a:t>
            </a:r>
            <a:r>
              <a:rPr lang="en-US" dirty="0">
                <a:latin typeface="Consolas" panose="020B0609020204030204" pitchFamily="49" charset="0"/>
              </a:rPr>
              <a:t>erfect for our needs and wonderful hosts</a:t>
            </a:r>
            <a:r>
              <a:rPr lang="en-US" b="1" dirty="0">
                <a:solidFill>
                  <a:srgbClr val="FF5767"/>
                </a:solidFill>
                <a:latin typeface="Consolas" panose="020B0609020204030204" pitchFamily="49" charset="0"/>
              </a:rPr>
              <a:t>.</a:t>
            </a:r>
            <a:r>
              <a:rPr lang="en-US" dirty="0">
                <a:latin typeface="Consolas" panose="020B0609020204030204" pitchFamily="49" charset="0"/>
              </a:rPr>
              <a:t>  </a:t>
            </a:r>
            <a:r>
              <a:rPr lang="en-US" b="1" dirty="0">
                <a:solidFill>
                  <a:srgbClr val="FF5767"/>
                </a:solidFill>
                <a:latin typeface="Consolas" panose="020B0609020204030204" pitchFamily="49" charset="0"/>
              </a:rPr>
              <a:t>A</a:t>
            </a:r>
            <a:r>
              <a:rPr lang="en-US" dirty="0">
                <a:latin typeface="Consolas" panose="020B0609020204030204" pitchFamily="49" charset="0"/>
              </a:rPr>
              <a:t> great place </a:t>
            </a:r>
            <a:r>
              <a:rPr lang="en-US" b="1" dirty="0">
                <a:solidFill>
                  <a:srgbClr val="FF5767"/>
                </a:solidFill>
                <a:latin typeface="Consolas" panose="020B0609020204030204" pitchFamily="49" charset="0"/>
              </a:rPr>
              <a:t>to</a:t>
            </a:r>
            <a:r>
              <a:rPr lang="en-US" dirty="0">
                <a:latin typeface="Consolas" panose="020B0609020204030204" pitchFamily="49" charset="0"/>
              </a:rPr>
              <a:t> come home </a:t>
            </a:r>
            <a:r>
              <a:rPr lang="en-US" b="1" dirty="0">
                <a:solidFill>
                  <a:srgbClr val="FF5767"/>
                </a:solidFill>
                <a:latin typeface="Consolas" panose="020B0609020204030204" pitchFamily="49" charset="0"/>
              </a:rPr>
              <a:t>to</a:t>
            </a:r>
            <a:r>
              <a:rPr lang="en-US" dirty="0">
                <a:latin typeface="Consolas" panose="020B0609020204030204" pitchFamily="49" charset="0"/>
              </a:rPr>
              <a:t> after days out exploring all the lovely sites, beaches and towns </a:t>
            </a:r>
            <a:r>
              <a:rPr lang="en-US" b="1" dirty="0">
                <a:solidFill>
                  <a:srgbClr val="FF5767"/>
                </a:solidFill>
                <a:latin typeface="Consolas" panose="020B0609020204030204" pitchFamily="49" charset="0"/>
              </a:rPr>
              <a:t>of</a:t>
            </a:r>
            <a:r>
              <a:rPr lang="en-US" dirty="0">
                <a:latin typeface="Consolas" panose="020B0609020204030204" pitchFamily="49" charset="0"/>
              </a:rPr>
              <a:t> the area</a:t>
            </a:r>
            <a:r>
              <a:rPr lang="en-US" b="1" dirty="0">
                <a:solidFill>
                  <a:srgbClr val="FF5767"/>
                </a:solidFill>
                <a:latin typeface="Consolas" panose="020B0609020204030204" pitchFamily="49" charset="0"/>
              </a:rPr>
              <a:t>.</a:t>
            </a:r>
            <a:r>
              <a:rPr lang="en-US" dirty="0">
                <a:latin typeface="Consolas" panose="020B0609020204030204" pitchFamily="49" charset="0"/>
              </a:rPr>
              <a:t>  </a:t>
            </a:r>
            <a:r>
              <a:rPr lang="en-US" b="1" dirty="0">
                <a:solidFill>
                  <a:srgbClr val="FF5767"/>
                </a:solidFill>
                <a:latin typeface="Consolas" panose="020B0609020204030204" pitchFamily="49" charset="0"/>
              </a:rPr>
              <a:t>45</a:t>
            </a:r>
            <a:r>
              <a:rPr lang="en-US" dirty="0">
                <a:latin typeface="Consolas" panose="020B0609020204030204" pitchFamily="49" charset="0"/>
              </a:rPr>
              <a:t> minutes </a:t>
            </a:r>
            <a:r>
              <a:rPr lang="en-US" b="1" dirty="0">
                <a:solidFill>
                  <a:srgbClr val="FF5767"/>
                </a:solidFill>
                <a:latin typeface="Consolas" panose="020B0609020204030204" pitchFamily="49" charset="0"/>
              </a:rPr>
              <a:t>by</a:t>
            </a:r>
            <a:r>
              <a:rPr lang="en-US" dirty="0">
                <a:latin typeface="Consolas" panose="020B0609020204030204" pitchFamily="49" charset="0"/>
              </a:rPr>
              <a:t> car to </a:t>
            </a:r>
            <a:r>
              <a:rPr lang="en-US" b="1" dirty="0">
                <a:solidFill>
                  <a:srgbClr val="FF5767"/>
                </a:solidFill>
                <a:latin typeface="Consolas" panose="020B0609020204030204" pitchFamily="49" charset="0"/>
              </a:rPr>
              <a:t>L</a:t>
            </a:r>
            <a:r>
              <a:rPr lang="en-US" dirty="0">
                <a:latin typeface="Consolas" panose="020B0609020204030204" pitchFamily="49" charset="0"/>
              </a:rPr>
              <a:t>isbon and necessary for days out</a:t>
            </a:r>
            <a:r>
              <a:rPr lang="en-US" b="1" dirty="0">
                <a:solidFill>
                  <a:srgbClr val="FF5767"/>
                </a:solidFill>
                <a:latin typeface="Consolas" panose="020B0609020204030204" pitchFamily="49" charset="0"/>
              </a:rPr>
              <a:t>.</a:t>
            </a:r>
            <a:r>
              <a:rPr lang="en-US" dirty="0">
                <a:latin typeface="Consolas" panose="020B0609020204030204" pitchFamily="49" charset="0"/>
              </a:rPr>
              <a:t>']</a:t>
            </a:r>
            <a:endParaRPr lang="pt-PT" dirty="0">
              <a:latin typeface="Consolas" panose="020B0609020204030204" pitchFamily="49" charset="0"/>
            </a:endParaRPr>
          </a:p>
        </p:txBody>
      </p:sp>
      <p:sp>
        <p:nvSpPr>
          <p:cNvPr id="6" name="Rectangle 5"/>
          <p:cNvSpPr/>
          <p:nvPr/>
        </p:nvSpPr>
        <p:spPr>
          <a:xfrm>
            <a:off x="567013" y="1089025"/>
            <a:ext cx="2076659" cy="369332"/>
          </a:xfrm>
          <a:prstGeom prst="rect">
            <a:avLst/>
          </a:prstGeom>
        </p:spPr>
        <p:txBody>
          <a:bodyPr wrap="none">
            <a:spAutoFit/>
          </a:bodyPr>
          <a:lstStyle/>
          <a:p>
            <a:r>
              <a:rPr lang="en-US" b="1" dirty="0">
                <a:solidFill>
                  <a:srgbClr val="FF5767"/>
                </a:solidFill>
              </a:rPr>
              <a:t>Regular Expressions</a:t>
            </a:r>
          </a:p>
        </p:txBody>
      </p:sp>
      <p:sp>
        <p:nvSpPr>
          <p:cNvPr id="8" name="TextBox 7"/>
          <p:cNvSpPr txBox="1"/>
          <p:nvPr/>
        </p:nvSpPr>
        <p:spPr>
          <a:xfrm>
            <a:off x="3165067" y="4527601"/>
            <a:ext cx="8765673" cy="1477328"/>
          </a:xfrm>
          <a:prstGeom prst="rect">
            <a:avLst/>
          </a:prstGeom>
          <a:noFill/>
        </p:spPr>
        <p:txBody>
          <a:bodyPr wrap="square" rtlCol="0">
            <a:spAutoFit/>
          </a:bodyPr>
          <a:lstStyle/>
          <a:p>
            <a:pPr algn="just"/>
            <a:r>
              <a:rPr lang="en-US" dirty="0">
                <a:latin typeface="Consolas" panose="020B0609020204030204" pitchFamily="49" charset="0"/>
              </a:rPr>
              <a:t>"amazing place very nice lady recommend </a:t>
            </a:r>
            <a:r>
              <a:rPr lang="en-US" dirty="0" err="1">
                <a:latin typeface="Consolas" panose="020B0609020204030204" pitchFamily="49" charset="0"/>
              </a:rPr>
              <a:t>anywone</a:t>
            </a:r>
            <a:r>
              <a:rPr lang="en-US" dirty="0">
                <a:latin typeface="Consolas" panose="020B0609020204030204" pitchFamily="49" charset="0"/>
              </a:rPr>
              <a:t> lovely home situated the quiet village </a:t>
            </a:r>
            <a:r>
              <a:rPr lang="en-US" dirty="0" err="1">
                <a:latin typeface="Consolas" panose="020B0609020204030204" pitchFamily="49" charset="0"/>
              </a:rPr>
              <a:t>labrugeria</a:t>
            </a:r>
            <a:r>
              <a:rPr lang="en-US" dirty="0">
                <a:latin typeface="Consolas" panose="020B0609020204030204" pitchFamily="49" charset="0"/>
              </a:rPr>
              <a:t> perfect for our needs and wonderful hosts great place come home after days out exploring all the lovely sites beaches and towns the area minutes car </a:t>
            </a:r>
            <a:r>
              <a:rPr lang="en-US" dirty="0" err="1">
                <a:latin typeface="Consolas" panose="020B0609020204030204" pitchFamily="49" charset="0"/>
              </a:rPr>
              <a:t>lisbon</a:t>
            </a:r>
            <a:r>
              <a:rPr lang="en-US" dirty="0">
                <a:latin typeface="Consolas" panose="020B0609020204030204" pitchFamily="49" charset="0"/>
              </a:rPr>
              <a:t> and necessary for days out"</a:t>
            </a:r>
          </a:p>
        </p:txBody>
      </p:sp>
      <p:sp>
        <p:nvSpPr>
          <p:cNvPr id="9" name="Down Arrow 8"/>
          <p:cNvSpPr/>
          <p:nvPr/>
        </p:nvSpPr>
        <p:spPr>
          <a:xfrm>
            <a:off x="7119732" y="3406446"/>
            <a:ext cx="856342" cy="896612"/>
          </a:xfrm>
          <a:prstGeom prst="downArrow">
            <a:avLst/>
          </a:prstGeom>
          <a:solidFill>
            <a:srgbClr val="FF57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TextBox 16"/>
          <p:cNvSpPr txBox="1"/>
          <p:nvPr/>
        </p:nvSpPr>
        <p:spPr>
          <a:xfrm>
            <a:off x="430323" y="1617489"/>
            <a:ext cx="2530591" cy="4524315"/>
          </a:xfrm>
          <a:prstGeom prst="rect">
            <a:avLst/>
          </a:prstGeom>
          <a:noFill/>
        </p:spPr>
        <p:txBody>
          <a:bodyPr wrap="square" rtlCol="0">
            <a:spAutoFit/>
          </a:bodyPr>
          <a:lstStyle/>
          <a:p>
            <a:pPr marL="342900" indent="-342900">
              <a:buFont typeface="Arial" panose="020B0604020202020204" pitchFamily="34" charset="0"/>
              <a:buChar char="•"/>
            </a:pPr>
            <a:endParaRPr lang="en-US" sz="2400" b="1" dirty="0">
              <a:solidFill>
                <a:srgbClr val="FF5767"/>
              </a:solidFill>
            </a:endParaRPr>
          </a:p>
          <a:p>
            <a:pPr marL="342900" indent="-342900">
              <a:buFont typeface="Arial" panose="020B0604020202020204" pitchFamily="34" charset="0"/>
              <a:buChar char="•"/>
            </a:pPr>
            <a:r>
              <a:rPr lang="en-US" sz="2400" b="1" dirty="0">
                <a:solidFill>
                  <a:srgbClr val="FF5767"/>
                </a:solidFill>
              </a:rPr>
              <a:t>Merge</a:t>
            </a:r>
          </a:p>
          <a:p>
            <a:pPr marL="342900" indent="-342900">
              <a:buFont typeface="Arial" panose="020B0604020202020204" pitchFamily="34" charset="0"/>
              <a:buChar char="•"/>
            </a:pPr>
            <a:endParaRPr lang="en-US" sz="2400" b="1" dirty="0">
              <a:solidFill>
                <a:srgbClr val="FF5767"/>
              </a:solidFill>
            </a:endParaRPr>
          </a:p>
          <a:p>
            <a:pPr marL="342900" indent="-342900">
              <a:buFont typeface="Arial" panose="020B0604020202020204" pitchFamily="34" charset="0"/>
              <a:buChar char="•"/>
            </a:pPr>
            <a:endParaRPr lang="en-US" sz="2400" b="1" dirty="0">
              <a:solidFill>
                <a:srgbClr val="FF5767"/>
              </a:solidFill>
            </a:endParaRPr>
          </a:p>
          <a:p>
            <a:pPr marL="342900" indent="-342900">
              <a:buFont typeface="Arial" panose="020B0604020202020204" pitchFamily="34" charset="0"/>
              <a:buChar char="•"/>
            </a:pPr>
            <a:r>
              <a:rPr lang="en-US" sz="2400" b="1" dirty="0">
                <a:solidFill>
                  <a:srgbClr val="FF5767"/>
                </a:solidFill>
              </a:rPr>
              <a:t>Lowercase</a:t>
            </a:r>
          </a:p>
          <a:p>
            <a:pPr marL="342900" indent="-342900">
              <a:buFont typeface="Arial" panose="020B0604020202020204" pitchFamily="34" charset="0"/>
              <a:buChar char="•"/>
            </a:pPr>
            <a:endParaRPr lang="en-US" sz="2400" b="1" dirty="0">
              <a:solidFill>
                <a:srgbClr val="FF5767"/>
              </a:solidFill>
            </a:endParaRPr>
          </a:p>
          <a:p>
            <a:pPr marL="342900" indent="-342900">
              <a:buFont typeface="Arial" panose="020B0604020202020204" pitchFamily="34" charset="0"/>
              <a:buChar char="•"/>
            </a:pPr>
            <a:endParaRPr lang="en-US" sz="2400" b="1" dirty="0">
              <a:solidFill>
                <a:srgbClr val="FF5767"/>
              </a:solidFill>
            </a:endParaRPr>
          </a:p>
          <a:p>
            <a:pPr marL="342900" indent="-342900">
              <a:buFont typeface="Arial" panose="020B0604020202020204" pitchFamily="34" charset="0"/>
              <a:buChar char="•"/>
            </a:pPr>
            <a:r>
              <a:rPr lang="en-US" sz="2400" b="1" dirty="0">
                <a:solidFill>
                  <a:srgbClr val="FF5767"/>
                </a:solidFill>
              </a:rPr>
              <a:t>Only letters</a:t>
            </a:r>
          </a:p>
          <a:p>
            <a:pPr marL="342900" indent="-342900">
              <a:buFont typeface="Arial" panose="020B0604020202020204" pitchFamily="34" charset="0"/>
              <a:buChar char="•"/>
            </a:pPr>
            <a:endParaRPr lang="en-US" sz="2400" b="1" dirty="0">
              <a:solidFill>
                <a:srgbClr val="FF5767"/>
              </a:solidFill>
            </a:endParaRPr>
          </a:p>
          <a:p>
            <a:pPr marL="342900" indent="-342900">
              <a:buFont typeface="Arial" panose="020B0604020202020204" pitchFamily="34" charset="0"/>
              <a:buChar char="•"/>
            </a:pPr>
            <a:endParaRPr lang="en-US" sz="2400" b="1" dirty="0">
              <a:solidFill>
                <a:srgbClr val="FF5767"/>
              </a:solidFill>
            </a:endParaRPr>
          </a:p>
          <a:p>
            <a:pPr marL="342900" indent="-342900">
              <a:buFont typeface="Arial" panose="020B0604020202020204" pitchFamily="34" charset="0"/>
              <a:buChar char="•"/>
            </a:pPr>
            <a:r>
              <a:rPr lang="en-US" sz="2400" b="1" dirty="0">
                <a:solidFill>
                  <a:srgbClr val="FF5767"/>
                </a:solidFill>
              </a:rPr>
              <a:t>Remove small words</a:t>
            </a:r>
          </a:p>
        </p:txBody>
      </p:sp>
      <p:cxnSp>
        <p:nvCxnSpPr>
          <p:cNvPr id="18" name="Straight Connector 17"/>
          <p:cNvCxnSpPr/>
          <p:nvPr/>
        </p:nvCxnSpPr>
        <p:spPr>
          <a:xfrm flipH="1">
            <a:off x="567430" y="2122701"/>
            <a:ext cx="0" cy="3399819"/>
          </a:xfrm>
          <a:prstGeom prst="line">
            <a:avLst/>
          </a:prstGeom>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3"/>
          <a:stretch>
            <a:fillRect/>
          </a:stretch>
        </p:blipFill>
        <p:spPr>
          <a:xfrm>
            <a:off x="452733" y="2111601"/>
            <a:ext cx="229310" cy="229310"/>
          </a:xfrm>
          <a:prstGeom prst="rect">
            <a:avLst/>
          </a:prstGeom>
        </p:spPr>
      </p:pic>
      <p:pic>
        <p:nvPicPr>
          <p:cNvPr id="20" name="Picture 19"/>
          <p:cNvPicPr>
            <a:picLocks noChangeAspect="1"/>
          </p:cNvPicPr>
          <p:nvPr/>
        </p:nvPicPr>
        <p:blipFill>
          <a:blip r:embed="rId3"/>
          <a:stretch>
            <a:fillRect/>
          </a:stretch>
        </p:blipFill>
        <p:spPr>
          <a:xfrm>
            <a:off x="448485" y="3191566"/>
            <a:ext cx="229310" cy="229310"/>
          </a:xfrm>
          <a:prstGeom prst="rect">
            <a:avLst/>
          </a:prstGeom>
        </p:spPr>
      </p:pic>
      <p:pic>
        <p:nvPicPr>
          <p:cNvPr id="21" name="Picture 20"/>
          <p:cNvPicPr>
            <a:picLocks noChangeAspect="1"/>
          </p:cNvPicPr>
          <p:nvPr/>
        </p:nvPicPr>
        <p:blipFill>
          <a:blip r:embed="rId3"/>
          <a:stretch>
            <a:fillRect/>
          </a:stretch>
        </p:blipFill>
        <p:spPr>
          <a:xfrm>
            <a:off x="452366" y="4313393"/>
            <a:ext cx="229310" cy="229310"/>
          </a:xfrm>
          <a:prstGeom prst="rect">
            <a:avLst/>
          </a:prstGeom>
        </p:spPr>
      </p:pic>
      <p:pic>
        <p:nvPicPr>
          <p:cNvPr id="22" name="Picture 21"/>
          <p:cNvPicPr>
            <a:picLocks noChangeAspect="1"/>
          </p:cNvPicPr>
          <p:nvPr/>
        </p:nvPicPr>
        <p:blipFill>
          <a:blip r:embed="rId3"/>
          <a:stretch>
            <a:fillRect/>
          </a:stretch>
        </p:blipFill>
        <p:spPr>
          <a:xfrm>
            <a:off x="455199" y="5407865"/>
            <a:ext cx="229310" cy="229310"/>
          </a:xfrm>
          <a:prstGeom prst="rect">
            <a:avLst/>
          </a:prstGeom>
        </p:spPr>
      </p:pic>
    </p:spTree>
    <p:extLst>
      <p:ext uri="{BB962C8B-B14F-4D97-AF65-F5344CB8AC3E}">
        <p14:creationId xmlns:p14="http://schemas.microsoft.com/office/powerpoint/2010/main" val="29613560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67013" y="381139"/>
            <a:ext cx="3788409" cy="707886"/>
          </a:xfrm>
          <a:prstGeom prst="rect">
            <a:avLst/>
          </a:prstGeom>
        </p:spPr>
        <p:txBody>
          <a:bodyPr wrap="none">
            <a:spAutoFit/>
          </a:bodyPr>
          <a:lstStyle/>
          <a:p>
            <a:r>
              <a:rPr lang="en-US" sz="4000" b="1" dirty="0"/>
              <a:t>Reviews Analysis</a:t>
            </a:r>
          </a:p>
        </p:txBody>
      </p:sp>
      <p:sp>
        <p:nvSpPr>
          <p:cNvPr id="5" name="TextBox 4"/>
          <p:cNvSpPr txBox="1"/>
          <p:nvPr/>
        </p:nvSpPr>
        <p:spPr>
          <a:xfrm>
            <a:off x="1887810" y="2005533"/>
            <a:ext cx="8765673" cy="1477328"/>
          </a:xfrm>
          <a:prstGeom prst="rect">
            <a:avLst/>
          </a:prstGeom>
          <a:noFill/>
        </p:spPr>
        <p:txBody>
          <a:bodyPr wrap="square" rtlCol="0">
            <a:spAutoFit/>
          </a:bodyPr>
          <a:lstStyle/>
          <a:p>
            <a:pPr algn="just"/>
            <a:r>
              <a:rPr lang="en-US" dirty="0">
                <a:latin typeface="Consolas" panose="020B0609020204030204" pitchFamily="49" charset="0"/>
              </a:rPr>
              <a:t>"amazing place </a:t>
            </a:r>
            <a:r>
              <a:rPr lang="en-US" b="1" dirty="0">
                <a:solidFill>
                  <a:srgbClr val="FF5767"/>
                </a:solidFill>
                <a:latin typeface="Consolas" panose="020B0609020204030204" pitchFamily="49" charset="0"/>
              </a:rPr>
              <a:t>very</a:t>
            </a:r>
            <a:r>
              <a:rPr lang="en-US" dirty="0">
                <a:latin typeface="Consolas" panose="020B0609020204030204" pitchFamily="49" charset="0"/>
              </a:rPr>
              <a:t> nice lady recommend </a:t>
            </a:r>
            <a:r>
              <a:rPr lang="en-US" b="1" dirty="0" err="1">
                <a:solidFill>
                  <a:srgbClr val="FF5767"/>
                </a:solidFill>
                <a:latin typeface="Consolas" panose="020B0609020204030204" pitchFamily="49" charset="0"/>
              </a:rPr>
              <a:t>anywone</a:t>
            </a:r>
            <a:r>
              <a:rPr lang="en-US" dirty="0">
                <a:solidFill>
                  <a:srgbClr val="FF5767"/>
                </a:solidFill>
                <a:latin typeface="Consolas" panose="020B0609020204030204" pitchFamily="49" charset="0"/>
              </a:rPr>
              <a:t> </a:t>
            </a:r>
            <a:r>
              <a:rPr lang="en-US" dirty="0">
                <a:latin typeface="Consolas" panose="020B0609020204030204" pitchFamily="49" charset="0"/>
              </a:rPr>
              <a:t>lovely home situated </a:t>
            </a:r>
            <a:r>
              <a:rPr lang="en-US" b="1" dirty="0">
                <a:solidFill>
                  <a:srgbClr val="FF5767"/>
                </a:solidFill>
                <a:latin typeface="Consolas" panose="020B0609020204030204" pitchFamily="49" charset="0"/>
              </a:rPr>
              <a:t>the</a:t>
            </a:r>
            <a:r>
              <a:rPr lang="en-US" dirty="0">
                <a:latin typeface="Consolas" panose="020B0609020204030204" pitchFamily="49" charset="0"/>
              </a:rPr>
              <a:t> quiet village </a:t>
            </a:r>
            <a:r>
              <a:rPr lang="en-US" b="1" dirty="0" err="1">
                <a:solidFill>
                  <a:srgbClr val="FF5767"/>
                </a:solidFill>
                <a:latin typeface="Consolas" panose="020B0609020204030204" pitchFamily="49" charset="0"/>
              </a:rPr>
              <a:t>labrugeria</a:t>
            </a:r>
            <a:r>
              <a:rPr lang="en-US" dirty="0">
                <a:solidFill>
                  <a:srgbClr val="FF5767"/>
                </a:solidFill>
                <a:latin typeface="Consolas" panose="020B0609020204030204" pitchFamily="49" charset="0"/>
              </a:rPr>
              <a:t> </a:t>
            </a:r>
            <a:r>
              <a:rPr lang="en-US" dirty="0">
                <a:latin typeface="Consolas" panose="020B0609020204030204" pitchFamily="49" charset="0"/>
              </a:rPr>
              <a:t>perfect </a:t>
            </a:r>
            <a:r>
              <a:rPr lang="en-US" b="1" dirty="0">
                <a:solidFill>
                  <a:srgbClr val="FF5767"/>
                </a:solidFill>
                <a:latin typeface="Consolas" panose="020B0609020204030204" pitchFamily="49" charset="0"/>
              </a:rPr>
              <a:t>for our</a:t>
            </a:r>
            <a:r>
              <a:rPr lang="en-US" dirty="0">
                <a:latin typeface="Consolas" panose="020B0609020204030204" pitchFamily="49" charset="0"/>
              </a:rPr>
              <a:t> needs </a:t>
            </a:r>
            <a:r>
              <a:rPr lang="en-US" b="1" dirty="0">
                <a:solidFill>
                  <a:srgbClr val="FF5767"/>
                </a:solidFill>
                <a:latin typeface="Consolas" panose="020B0609020204030204" pitchFamily="49" charset="0"/>
              </a:rPr>
              <a:t>and</a:t>
            </a:r>
            <a:r>
              <a:rPr lang="en-US" dirty="0">
                <a:latin typeface="Consolas" panose="020B0609020204030204" pitchFamily="49" charset="0"/>
              </a:rPr>
              <a:t> wonderful hosts</a:t>
            </a:r>
            <a:r>
              <a:rPr lang="en-US" dirty="0">
                <a:solidFill>
                  <a:srgbClr val="FF5767"/>
                </a:solidFill>
                <a:latin typeface="Consolas" panose="020B0609020204030204" pitchFamily="49" charset="0"/>
              </a:rPr>
              <a:t> </a:t>
            </a:r>
            <a:r>
              <a:rPr lang="en-US" dirty="0">
                <a:latin typeface="Consolas" panose="020B0609020204030204" pitchFamily="49" charset="0"/>
              </a:rPr>
              <a:t>great place come home </a:t>
            </a:r>
            <a:r>
              <a:rPr lang="en-US" b="1" dirty="0">
                <a:solidFill>
                  <a:srgbClr val="FF5767"/>
                </a:solidFill>
                <a:latin typeface="Consolas" panose="020B0609020204030204" pitchFamily="49" charset="0"/>
              </a:rPr>
              <a:t>after</a:t>
            </a:r>
            <a:r>
              <a:rPr lang="en-US" dirty="0">
                <a:solidFill>
                  <a:srgbClr val="FF5767"/>
                </a:solidFill>
                <a:latin typeface="Consolas" panose="020B0609020204030204" pitchFamily="49" charset="0"/>
              </a:rPr>
              <a:t> </a:t>
            </a:r>
            <a:r>
              <a:rPr lang="en-US" dirty="0">
                <a:latin typeface="Consolas" panose="020B0609020204030204" pitchFamily="49" charset="0"/>
              </a:rPr>
              <a:t>days </a:t>
            </a:r>
            <a:r>
              <a:rPr lang="en-US" b="1" dirty="0">
                <a:solidFill>
                  <a:srgbClr val="FF5767"/>
                </a:solidFill>
                <a:latin typeface="Consolas" panose="020B0609020204030204" pitchFamily="49" charset="0"/>
              </a:rPr>
              <a:t>out</a:t>
            </a:r>
            <a:r>
              <a:rPr lang="en-US" dirty="0">
                <a:solidFill>
                  <a:srgbClr val="FF5767"/>
                </a:solidFill>
                <a:latin typeface="Consolas" panose="020B0609020204030204" pitchFamily="49" charset="0"/>
              </a:rPr>
              <a:t> </a:t>
            </a:r>
            <a:r>
              <a:rPr lang="en-US" dirty="0">
                <a:latin typeface="Consolas" panose="020B0609020204030204" pitchFamily="49" charset="0"/>
              </a:rPr>
              <a:t>exploring </a:t>
            </a:r>
            <a:r>
              <a:rPr lang="en-US" b="1" dirty="0">
                <a:solidFill>
                  <a:srgbClr val="FF5767"/>
                </a:solidFill>
                <a:latin typeface="Consolas" panose="020B0609020204030204" pitchFamily="49" charset="0"/>
              </a:rPr>
              <a:t>all the </a:t>
            </a:r>
            <a:r>
              <a:rPr lang="en-US" dirty="0">
                <a:latin typeface="Consolas" panose="020B0609020204030204" pitchFamily="49" charset="0"/>
              </a:rPr>
              <a:t>lovely sites beaches </a:t>
            </a:r>
            <a:r>
              <a:rPr lang="en-US" b="1" dirty="0">
                <a:solidFill>
                  <a:srgbClr val="FF5767"/>
                </a:solidFill>
                <a:latin typeface="Consolas" panose="020B0609020204030204" pitchFamily="49" charset="0"/>
              </a:rPr>
              <a:t>and</a:t>
            </a:r>
            <a:r>
              <a:rPr lang="en-US" dirty="0">
                <a:solidFill>
                  <a:srgbClr val="FF5767"/>
                </a:solidFill>
                <a:latin typeface="Consolas" panose="020B0609020204030204" pitchFamily="49" charset="0"/>
              </a:rPr>
              <a:t> </a:t>
            </a:r>
            <a:r>
              <a:rPr lang="en-US" dirty="0">
                <a:latin typeface="Consolas" panose="020B0609020204030204" pitchFamily="49" charset="0"/>
              </a:rPr>
              <a:t>towns </a:t>
            </a:r>
            <a:r>
              <a:rPr lang="en-US" b="1" dirty="0">
                <a:solidFill>
                  <a:srgbClr val="FF5767"/>
                </a:solidFill>
                <a:latin typeface="Consolas" panose="020B0609020204030204" pitchFamily="49" charset="0"/>
              </a:rPr>
              <a:t>the</a:t>
            </a:r>
            <a:r>
              <a:rPr lang="en-US" dirty="0">
                <a:latin typeface="Consolas" panose="020B0609020204030204" pitchFamily="49" charset="0"/>
              </a:rPr>
              <a:t> area minutes car </a:t>
            </a:r>
            <a:r>
              <a:rPr lang="en-US" b="1" dirty="0" err="1">
                <a:solidFill>
                  <a:srgbClr val="FF5767"/>
                </a:solidFill>
                <a:latin typeface="Consolas" panose="020B0609020204030204" pitchFamily="49" charset="0"/>
              </a:rPr>
              <a:t>lisbon</a:t>
            </a:r>
            <a:r>
              <a:rPr lang="en-US" dirty="0">
                <a:solidFill>
                  <a:srgbClr val="FF5767"/>
                </a:solidFill>
                <a:latin typeface="Consolas" panose="020B0609020204030204" pitchFamily="49" charset="0"/>
              </a:rPr>
              <a:t> </a:t>
            </a:r>
            <a:r>
              <a:rPr lang="en-US" b="1" dirty="0">
                <a:solidFill>
                  <a:srgbClr val="FF5767"/>
                </a:solidFill>
                <a:latin typeface="Consolas" panose="020B0609020204030204" pitchFamily="49" charset="0"/>
              </a:rPr>
              <a:t>and</a:t>
            </a:r>
            <a:r>
              <a:rPr lang="en-US" dirty="0">
                <a:latin typeface="Consolas" panose="020B0609020204030204" pitchFamily="49" charset="0"/>
              </a:rPr>
              <a:t> necessary </a:t>
            </a:r>
            <a:r>
              <a:rPr lang="en-US" b="1" dirty="0">
                <a:solidFill>
                  <a:srgbClr val="FF5767"/>
                </a:solidFill>
                <a:latin typeface="Consolas" panose="020B0609020204030204" pitchFamily="49" charset="0"/>
              </a:rPr>
              <a:t>for</a:t>
            </a:r>
            <a:r>
              <a:rPr lang="en-US" dirty="0">
                <a:latin typeface="Consolas" panose="020B0609020204030204" pitchFamily="49" charset="0"/>
              </a:rPr>
              <a:t> days </a:t>
            </a:r>
            <a:r>
              <a:rPr lang="en-US" b="1" dirty="0">
                <a:solidFill>
                  <a:srgbClr val="FF5767"/>
                </a:solidFill>
                <a:latin typeface="Consolas" panose="020B0609020204030204" pitchFamily="49" charset="0"/>
              </a:rPr>
              <a:t>out</a:t>
            </a:r>
            <a:r>
              <a:rPr lang="en-US" dirty="0">
                <a:latin typeface="Consolas" panose="020B0609020204030204" pitchFamily="49" charset="0"/>
              </a:rPr>
              <a:t>"</a:t>
            </a:r>
          </a:p>
        </p:txBody>
      </p:sp>
      <p:sp>
        <p:nvSpPr>
          <p:cNvPr id="6" name="Rectangle 5"/>
          <p:cNvSpPr/>
          <p:nvPr/>
        </p:nvSpPr>
        <p:spPr>
          <a:xfrm>
            <a:off x="567013" y="1089025"/>
            <a:ext cx="3357779" cy="369332"/>
          </a:xfrm>
          <a:prstGeom prst="rect">
            <a:avLst/>
          </a:prstGeom>
        </p:spPr>
        <p:txBody>
          <a:bodyPr wrap="none">
            <a:spAutoFit/>
          </a:bodyPr>
          <a:lstStyle/>
          <a:p>
            <a:r>
              <a:rPr lang="en-US" b="1" dirty="0">
                <a:solidFill>
                  <a:srgbClr val="FF5767"/>
                </a:solidFill>
              </a:rPr>
              <a:t>Stop Words, foreign words, typos</a:t>
            </a:r>
          </a:p>
        </p:txBody>
      </p:sp>
      <p:sp>
        <p:nvSpPr>
          <p:cNvPr id="8" name="TextBox 7"/>
          <p:cNvSpPr txBox="1"/>
          <p:nvPr/>
        </p:nvSpPr>
        <p:spPr>
          <a:xfrm>
            <a:off x="1887809" y="4759830"/>
            <a:ext cx="8765673" cy="1477328"/>
          </a:xfrm>
          <a:prstGeom prst="rect">
            <a:avLst/>
          </a:prstGeom>
          <a:noFill/>
        </p:spPr>
        <p:txBody>
          <a:bodyPr wrap="square" rtlCol="0">
            <a:spAutoFit/>
          </a:bodyPr>
          <a:lstStyle/>
          <a:p>
            <a:pPr algn="just"/>
            <a:r>
              <a:rPr lang="en-US" dirty="0">
                <a:latin typeface="Consolas" panose="020B0609020204030204" pitchFamily="49" charset="0"/>
              </a:rPr>
              <a:t>['amazing', 'place', 'nice', 'lady', 'recommend', 'lovely', 'home', 'situated', 'quiet', 'village', 'perfect', 'needs', 'wonderful', 'hosts', 'great', 'place', 'come', 'home', 'days', 'exploring', 'lovely', 'sites', 'beaches', 'towns', 'area', 'minutes', 'car', 'necessary', 'days']</a:t>
            </a:r>
          </a:p>
        </p:txBody>
      </p:sp>
      <p:sp>
        <p:nvSpPr>
          <p:cNvPr id="9" name="Down Arrow 8"/>
          <p:cNvSpPr/>
          <p:nvPr/>
        </p:nvSpPr>
        <p:spPr>
          <a:xfrm>
            <a:off x="5653792" y="3595132"/>
            <a:ext cx="856342" cy="896612"/>
          </a:xfrm>
          <a:prstGeom prst="downArrow">
            <a:avLst/>
          </a:prstGeom>
          <a:solidFill>
            <a:srgbClr val="FF57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16265105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67013" y="381139"/>
            <a:ext cx="3788409" cy="707886"/>
          </a:xfrm>
          <a:prstGeom prst="rect">
            <a:avLst/>
          </a:prstGeom>
        </p:spPr>
        <p:txBody>
          <a:bodyPr wrap="none">
            <a:spAutoFit/>
          </a:bodyPr>
          <a:lstStyle/>
          <a:p>
            <a:r>
              <a:rPr lang="en-US" sz="4000" b="1" dirty="0"/>
              <a:t>Reviews Analysis</a:t>
            </a:r>
          </a:p>
        </p:txBody>
      </p:sp>
      <p:sp>
        <p:nvSpPr>
          <p:cNvPr id="5" name="TextBox 4"/>
          <p:cNvSpPr txBox="1"/>
          <p:nvPr/>
        </p:nvSpPr>
        <p:spPr>
          <a:xfrm>
            <a:off x="1887810" y="2005533"/>
            <a:ext cx="8765673" cy="1477328"/>
          </a:xfrm>
          <a:prstGeom prst="rect">
            <a:avLst/>
          </a:prstGeom>
          <a:noFill/>
        </p:spPr>
        <p:txBody>
          <a:bodyPr wrap="square" rtlCol="0">
            <a:spAutoFit/>
          </a:bodyPr>
          <a:lstStyle/>
          <a:p>
            <a:pPr algn="just"/>
            <a:r>
              <a:rPr lang="en-US" dirty="0">
                <a:latin typeface="Consolas" panose="020B0609020204030204" pitchFamily="49" charset="0"/>
              </a:rPr>
              <a:t>['amazing', 'place', 'nice', 'lady', '</a:t>
            </a:r>
            <a:r>
              <a:rPr lang="en-US" b="1" dirty="0">
                <a:solidFill>
                  <a:srgbClr val="FF5767"/>
                </a:solidFill>
                <a:latin typeface="Consolas" panose="020B0609020204030204" pitchFamily="49" charset="0"/>
              </a:rPr>
              <a:t>recommend</a:t>
            </a:r>
            <a:r>
              <a:rPr lang="en-US" dirty="0">
                <a:latin typeface="Consolas" panose="020B0609020204030204" pitchFamily="49" charset="0"/>
              </a:rPr>
              <a:t>', '</a:t>
            </a:r>
            <a:r>
              <a:rPr lang="en-US" b="1" dirty="0">
                <a:solidFill>
                  <a:srgbClr val="FF5767"/>
                </a:solidFill>
                <a:latin typeface="Consolas" panose="020B0609020204030204" pitchFamily="49" charset="0"/>
              </a:rPr>
              <a:t>lovely</a:t>
            </a:r>
            <a:r>
              <a:rPr lang="en-US" dirty="0">
                <a:latin typeface="Consolas" panose="020B0609020204030204" pitchFamily="49" charset="0"/>
              </a:rPr>
              <a:t>', 'home', '</a:t>
            </a:r>
            <a:r>
              <a:rPr lang="en-US" b="1" dirty="0">
                <a:solidFill>
                  <a:srgbClr val="FF5767"/>
                </a:solidFill>
                <a:latin typeface="Consolas" panose="020B0609020204030204" pitchFamily="49" charset="0"/>
              </a:rPr>
              <a:t>situated</a:t>
            </a:r>
            <a:r>
              <a:rPr lang="en-US" dirty="0">
                <a:latin typeface="Consolas" panose="020B0609020204030204" pitchFamily="49" charset="0"/>
              </a:rPr>
              <a:t>', 'quiet', 'village', 'perfect', '</a:t>
            </a:r>
            <a:r>
              <a:rPr lang="en-US" b="1" dirty="0">
                <a:solidFill>
                  <a:srgbClr val="FF5767"/>
                </a:solidFill>
                <a:latin typeface="Consolas" panose="020B0609020204030204" pitchFamily="49" charset="0"/>
              </a:rPr>
              <a:t>needs</a:t>
            </a:r>
            <a:r>
              <a:rPr lang="en-US" dirty="0">
                <a:latin typeface="Consolas" panose="020B0609020204030204" pitchFamily="49" charset="0"/>
              </a:rPr>
              <a:t>', 'wonderful', '</a:t>
            </a:r>
            <a:r>
              <a:rPr lang="en-US" b="1" dirty="0">
                <a:solidFill>
                  <a:srgbClr val="FF5767"/>
                </a:solidFill>
                <a:latin typeface="Consolas" panose="020B0609020204030204" pitchFamily="49" charset="0"/>
              </a:rPr>
              <a:t>hosts</a:t>
            </a:r>
            <a:r>
              <a:rPr lang="en-US" dirty="0">
                <a:latin typeface="Consolas" panose="020B0609020204030204" pitchFamily="49" charset="0"/>
              </a:rPr>
              <a:t>‘, 'great', 'place', '</a:t>
            </a:r>
            <a:r>
              <a:rPr lang="en-US" b="1" dirty="0">
                <a:solidFill>
                  <a:srgbClr val="FF5767"/>
                </a:solidFill>
                <a:latin typeface="Consolas" panose="020B0609020204030204" pitchFamily="49" charset="0"/>
              </a:rPr>
              <a:t>come</a:t>
            </a:r>
            <a:r>
              <a:rPr lang="en-US" dirty="0">
                <a:latin typeface="Consolas" panose="020B0609020204030204" pitchFamily="49" charset="0"/>
              </a:rPr>
              <a:t>', 'home', 'days', '</a:t>
            </a:r>
            <a:r>
              <a:rPr lang="en-US" b="1" dirty="0">
                <a:solidFill>
                  <a:srgbClr val="FF5767"/>
                </a:solidFill>
                <a:latin typeface="Consolas" panose="020B0609020204030204" pitchFamily="49" charset="0"/>
              </a:rPr>
              <a:t>exploring</a:t>
            </a:r>
            <a:r>
              <a:rPr lang="en-US" dirty="0">
                <a:latin typeface="Consolas" panose="020B0609020204030204" pitchFamily="49" charset="0"/>
              </a:rPr>
              <a:t>', '</a:t>
            </a:r>
            <a:r>
              <a:rPr lang="en-US" b="1" dirty="0">
                <a:solidFill>
                  <a:srgbClr val="FF5767"/>
                </a:solidFill>
                <a:latin typeface="Consolas" panose="020B0609020204030204" pitchFamily="49" charset="0"/>
              </a:rPr>
              <a:t>lovely</a:t>
            </a:r>
            <a:r>
              <a:rPr lang="en-US" dirty="0">
                <a:latin typeface="Consolas" panose="020B0609020204030204" pitchFamily="49" charset="0"/>
              </a:rPr>
              <a:t>', 'sites', 'beaches', 'towns', 'area', 'minutes', 'car', 'necessary', 'days']</a:t>
            </a:r>
          </a:p>
        </p:txBody>
      </p:sp>
      <p:sp>
        <p:nvSpPr>
          <p:cNvPr id="6" name="Rectangle 5"/>
          <p:cNvSpPr/>
          <p:nvPr/>
        </p:nvSpPr>
        <p:spPr>
          <a:xfrm>
            <a:off x="567013" y="1089025"/>
            <a:ext cx="2840906" cy="369332"/>
          </a:xfrm>
          <a:prstGeom prst="rect">
            <a:avLst/>
          </a:prstGeom>
        </p:spPr>
        <p:txBody>
          <a:bodyPr wrap="none">
            <a:spAutoFit/>
          </a:bodyPr>
          <a:lstStyle/>
          <a:p>
            <a:r>
              <a:rPr lang="en-US" b="1" dirty="0">
                <a:solidFill>
                  <a:srgbClr val="FF5767"/>
                </a:solidFill>
              </a:rPr>
              <a:t>Grammatical Categorization</a:t>
            </a:r>
          </a:p>
        </p:txBody>
      </p:sp>
      <p:sp>
        <p:nvSpPr>
          <p:cNvPr id="8" name="TextBox 7"/>
          <p:cNvSpPr txBox="1"/>
          <p:nvPr/>
        </p:nvSpPr>
        <p:spPr>
          <a:xfrm>
            <a:off x="1887809" y="4759830"/>
            <a:ext cx="8765673" cy="923330"/>
          </a:xfrm>
          <a:prstGeom prst="rect">
            <a:avLst/>
          </a:prstGeom>
          <a:noFill/>
        </p:spPr>
        <p:txBody>
          <a:bodyPr wrap="square" rtlCol="0">
            <a:spAutoFit/>
          </a:bodyPr>
          <a:lstStyle/>
          <a:p>
            <a:pPr algn="just"/>
            <a:r>
              <a:rPr lang="en-US" dirty="0">
                <a:latin typeface="Consolas" panose="020B0609020204030204" pitchFamily="49" charset="0"/>
              </a:rPr>
              <a:t>['amazing', 'place', 'nice', 'lady', 'home', 'quiet', 'village', 'perfect', 'wonderful', 'great', 'place', 'home', 'days', 'sites', 'beaches', 'towns', 'area', 'minutes', 'car', 'necessary', 'days']</a:t>
            </a:r>
          </a:p>
        </p:txBody>
      </p:sp>
      <p:sp>
        <p:nvSpPr>
          <p:cNvPr id="9" name="Down Arrow 8"/>
          <p:cNvSpPr/>
          <p:nvPr/>
        </p:nvSpPr>
        <p:spPr>
          <a:xfrm>
            <a:off x="5653792" y="3595132"/>
            <a:ext cx="856342" cy="896612"/>
          </a:xfrm>
          <a:prstGeom prst="downArrow">
            <a:avLst/>
          </a:prstGeom>
          <a:solidFill>
            <a:srgbClr val="FF57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7" name="Rectangle 6"/>
          <p:cNvSpPr/>
          <p:nvPr/>
        </p:nvSpPr>
        <p:spPr>
          <a:xfrm>
            <a:off x="7812576" y="1089025"/>
            <a:ext cx="2778453" cy="369332"/>
          </a:xfrm>
          <a:prstGeom prst="rect">
            <a:avLst/>
          </a:prstGeom>
        </p:spPr>
        <p:txBody>
          <a:bodyPr wrap="none">
            <a:spAutoFit/>
          </a:bodyPr>
          <a:lstStyle/>
          <a:p>
            <a:r>
              <a:rPr lang="en-US" b="1" dirty="0">
                <a:solidFill>
                  <a:srgbClr val="FF5767"/>
                </a:solidFill>
              </a:rPr>
              <a:t>Keep Nouns and Adjectives</a:t>
            </a:r>
          </a:p>
        </p:txBody>
      </p:sp>
    </p:spTree>
    <p:extLst>
      <p:ext uri="{BB962C8B-B14F-4D97-AF65-F5344CB8AC3E}">
        <p14:creationId xmlns:p14="http://schemas.microsoft.com/office/powerpoint/2010/main" val="8983532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67013" y="381139"/>
            <a:ext cx="3788409" cy="707886"/>
          </a:xfrm>
          <a:prstGeom prst="rect">
            <a:avLst/>
          </a:prstGeom>
        </p:spPr>
        <p:txBody>
          <a:bodyPr wrap="none">
            <a:spAutoFit/>
          </a:bodyPr>
          <a:lstStyle/>
          <a:p>
            <a:r>
              <a:rPr lang="en-US" sz="4000" b="1" dirty="0"/>
              <a:t>Reviews Analysis</a:t>
            </a:r>
          </a:p>
        </p:txBody>
      </p:sp>
      <p:sp>
        <p:nvSpPr>
          <p:cNvPr id="5" name="TextBox 4"/>
          <p:cNvSpPr txBox="1"/>
          <p:nvPr/>
        </p:nvSpPr>
        <p:spPr>
          <a:xfrm>
            <a:off x="1887810" y="2005533"/>
            <a:ext cx="8765673" cy="923330"/>
          </a:xfrm>
          <a:prstGeom prst="rect">
            <a:avLst/>
          </a:prstGeom>
          <a:noFill/>
        </p:spPr>
        <p:txBody>
          <a:bodyPr wrap="square" rtlCol="0">
            <a:spAutoFit/>
          </a:bodyPr>
          <a:lstStyle/>
          <a:p>
            <a:pPr algn="just"/>
            <a:r>
              <a:rPr lang="en-US" dirty="0">
                <a:latin typeface="Consolas" panose="020B0609020204030204" pitchFamily="49" charset="0"/>
              </a:rPr>
              <a:t>['amazing', 'place', 'nice', 'lady', 'home', 'quiet', 'village', 'perfect', '</a:t>
            </a:r>
            <a:r>
              <a:rPr lang="en-US" b="1" dirty="0">
                <a:solidFill>
                  <a:srgbClr val="FF5767"/>
                </a:solidFill>
                <a:latin typeface="Consolas" panose="020B0609020204030204" pitchFamily="49" charset="0"/>
              </a:rPr>
              <a:t>wonderful</a:t>
            </a:r>
            <a:r>
              <a:rPr lang="en-US" dirty="0">
                <a:latin typeface="Consolas" panose="020B0609020204030204" pitchFamily="49" charset="0"/>
              </a:rPr>
              <a:t>', 'great', 'place', 'home', '</a:t>
            </a:r>
            <a:r>
              <a:rPr lang="en-US" b="1" dirty="0">
                <a:solidFill>
                  <a:srgbClr val="FF5767"/>
                </a:solidFill>
                <a:latin typeface="Consolas" panose="020B0609020204030204" pitchFamily="49" charset="0"/>
              </a:rPr>
              <a:t>days</a:t>
            </a:r>
            <a:r>
              <a:rPr lang="en-US" dirty="0">
                <a:latin typeface="Consolas" panose="020B0609020204030204" pitchFamily="49" charset="0"/>
              </a:rPr>
              <a:t>', '</a:t>
            </a:r>
            <a:r>
              <a:rPr lang="en-US" b="1" dirty="0">
                <a:solidFill>
                  <a:srgbClr val="FF5767"/>
                </a:solidFill>
                <a:latin typeface="Consolas" panose="020B0609020204030204" pitchFamily="49" charset="0"/>
              </a:rPr>
              <a:t>sites</a:t>
            </a:r>
            <a:r>
              <a:rPr lang="en-US" dirty="0">
                <a:latin typeface="Consolas" panose="020B0609020204030204" pitchFamily="49" charset="0"/>
              </a:rPr>
              <a:t>', '</a:t>
            </a:r>
            <a:r>
              <a:rPr lang="en-US" b="1" dirty="0">
                <a:solidFill>
                  <a:srgbClr val="FF5767"/>
                </a:solidFill>
                <a:latin typeface="Consolas" panose="020B0609020204030204" pitchFamily="49" charset="0"/>
              </a:rPr>
              <a:t>beaches</a:t>
            </a:r>
            <a:r>
              <a:rPr lang="en-US" dirty="0">
                <a:latin typeface="Consolas" panose="020B0609020204030204" pitchFamily="49" charset="0"/>
              </a:rPr>
              <a:t>', '</a:t>
            </a:r>
            <a:r>
              <a:rPr lang="en-US" b="1" dirty="0">
                <a:solidFill>
                  <a:srgbClr val="FF5767"/>
                </a:solidFill>
                <a:latin typeface="Consolas" panose="020B0609020204030204" pitchFamily="49" charset="0"/>
              </a:rPr>
              <a:t>towns</a:t>
            </a:r>
            <a:r>
              <a:rPr lang="en-US" dirty="0">
                <a:latin typeface="Consolas" panose="020B0609020204030204" pitchFamily="49" charset="0"/>
              </a:rPr>
              <a:t>', 'area', '</a:t>
            </a:r>
            <a:r>
              <a:rPr lang="en-US" b="1" dirty="0">
                <a:solidFill>
                  <a:srgbClr val="FF5767"/>
                </a:solidFill>
                <a:latin typeface="Consolas" panose="020B0609020204030204" pitchFamily="49" charset="0"/>
              </a:rPr>
              <a:t>minutes</a:t>
            </a:r>
            <a:r>
              <a:rPr lang="en-US" dirty="0">
                <a:latin typeface="Consolas" panose="020B0609020204030204" pitchFamily="49" charset="0"/>
              </a:rPr>
              <a:t>', 'car', 'necessary', '</a:t>
            </a:r>
            <a:r>
              <a:rPr lang="en-US" b="1" dirty="0">
                <a:solidFill>
                  <a:srgbClr val="FF5767"/>
                </a:solidFill>
                <a:latin typeface="Consolas" panose="020B0609020204030204" pitchFamily="49" charset="0"/>
              </a:rPr>
              <a:t>days</a:t>
            </a:r>
            <a:r>
              <a:rPr lang="en-US" dirty="0">
                <a:latin typeface="Consolas" panose="020B0609020204030204" pitchFamily="49" charset="0"/>
              </a:rPr>
              <a:t>']</a:t>
            </a:r>
          </a:p>
        </p:txBody>
      </p:sp>
      <p:sp>
        <p:nvSpPr>
          <p:cNvPr id="6" name="Rectangle 5"/>
          <p:cNvSpPr/>
          <p:nvPr/>
        </p:nvSpPr>
        <p:spPr>
          <a:xfrm>
            <a:off x="567013" y="1089025"/>
            <a:ext cx="1692707" cy="369332"/>
          </a:xfrm>
          <a:prstGeom prst="rect">
            <a:avLst/>
          </a:prstGeom>
        </p:spPr>
        <p:txBody>
          <a:bodyPr wrap="none">
            <a:spAutoFit/>
          </a:bodyPr>
          <a:lstStyle/>
          <a:p>
            <a:r>
              <a:rPr lang="en-US" b="1" dirty="0" err="1">
                <a:solidFill>
                  <a:srgbClr val="FF5767"/>
                </a:solidFill>
              </a:rPr>
              <a:t>Stemmatization</a:t>
            </a:r>
            <a:endParaRPr lang="en-US" b="1" dirty="0">
              <a:solidFill>
                <a:srgbClr val="FF5767"/>
              </a:solidFill>
            </a:endParaRPr>
          </a:p>
        </p:txBody>
      </p:sp>
      <p:sp>
        <p:nvSpPr>
          <p:cNvPr id="8" name="TextBox 7"/>
          <p:cNvSpPr txBox="1"/>
          <p:nvPr/>
        </p:nvSpPr>
        <p:spPr>
          <a:xfrm>
            <a:off x="1887809" y="4759830"/>
            <a:ext cx="8765673" cy="923330"/>
          </a:xfrm>
          <a:prstGeom prst="rect">
            <a:avLst/>
          </a:prstGeom>
          <a:noFill/>
        </p:spPr>
        <p:txBody>
          <a:bodyPr wrap="square" rtlCol="0">
            <a:spAutoFit/>
          </a:bodyPr>
          <a:lstStyle/>
          <a:p>
            <a:pPr algn="just"/>
            <a:r>
              <a:rPr lang="en-US" dirty="0">
                <a:latin typeface="Consolas" panose="020B0609020204030204" pitchFamily="49" charset="0"/>
              </a:rPr>
              <a:t>['amazing', 'place', 'nice', 'lady', 'home', 'quiet', 'village', 'perfect', 'wonder', 'great', 'place', 'home', 'day', 'site', 'beach', 'town', 'area', 'minute', 'car', 'necessary', 'day']</a:t>
            </a:r>
          </a:p>
        </p:txBody>
      </p:sp>
      <p:sp>
        <p:nvSpPr>
          <p:cNvPr id="9" name="Down Arrow 8"/>
          <p:cNvSpPr/>
          <p:nvPr/>
        </p:nvSpPr>
        <p:spPr>
          <a:xfrm>
            <a:off x="5653792" y="3595132"/>
            <a:ext cx="856342" cy="896612"/>
          </a:xfrm>
          <a:prstGeom prst="downArrow">
            <a:avLst/>
          </a:prstGeom>
          <a:solidFill>
            <a:srgbClr val="FF57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2115771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67013" y="381139"/>
            <a:ext cx="3788409" cy="707886"/>
          </a:xfrm>
          <a:prstGeom prst="rect">
            <a:avLst/>
          </a:prstGeom>
        </p:spPr>
        <p:txBody>
          <a:bodyPr wrap="none">
            <a:spAutoFit/>
          </a:bodyPr>
          <a:lstStyle/>
          <a:p>
            <a:r>
              <a:rPr lang="en-US" sz="4000" b="1" dirty="0"/>
              <a:t>Reviews Analysis</a:t>
            </a:r>
          </a:p>
        </p:txBody>
      </p:sp>
      <p:sp>
        <p:nvSpPr>
          <p:cNvPr id="6" name="Rectangle 5"/>
          <p:cNvSpPr/>
          <p:nvPr/>
        </p:nvSpPr>
        <p:spPr>
          <a:xfrm>
            <a:off x="567013" y="1089025"/>
            <a:ext cx="1337097" cy="369332"/>
          </a:xfrm>
          <a:prstGeom prst="rect">
            <a:avLst/>
          </a:prstGeom>
        </p:spPr>
        <p:txBody>
          <a:bodyPr wrap="none">
            <a:spAutoFit/>
          </a:bodyPr>
          <a:lstStyle/>
          <a:p>
            <a:r>
              <a:rPr lang="en-US" b="1" dirty="0">
                <a:solidFill>
                  <a:srgbClr val="FF5767"/>
                </a:solidFill>
              </a:rPr>
              <a:t>Matrix term</a:t>
            </a:r>
          </a:p>
        </p:txBody>
      </p:sp>
      <p:pic>
        <p:nvPicPr>
          <p:cNvPr id="7" name="Picture 6"/>
          <p:cNvPicPr>
            <a:picLocks noChangeAspect="1"/>
          </p:cNvPicPr>
          <p:nvPr/>
        </p:nvPicPr>
        <p:blipFill>
          <a:blip r:embed="rId3"/>
          <a:stretch>
            <a:fillRect/>
          </a:stretch>
        </p:blipFill>
        <p:spPr>
          <a:xfrm>
            <a:off x="806768" y="3240301"/>
            <a:ext cx="10578465" cy="2074545"/>
          </a:xfrm>
          <a:prstGeom prst="rect">
            <a:avLst/>
          </a:prstGeom>
        </p:spPr>
      </p:pic>
      <p:sp>
        <p:nvSpPr>
          <p:cNvPr id="10" name="TextBox 9"/>
          <p:cNvSpPr txBox="1"/>
          <p:nvPr/>
        </p:nvSpPr>
        <p:spPr>
          <a:xfrm>
            <a:off x="1759363" y="1941566"/>
            <a:ext cx="8894123" cy="461665"/>
          </a:xfrm>
          <a:prstGeom prst="rect">
            <a:avLst/>
          </a:prstGeom>
          <a:noFill/>
        </p:spPr>
        <p:txBody>
          <a:bodyPr wrap="square" rtlCol="0">
            <a:spAutoFit/>
          </a:bodyPr>
          <a:lstStyle/>
          <a:p>
            <a:pPr algn="ctr"/>
            <a:r>
              <a:rPr lang="en-US" sz="2400" b="1" dirty="0">
                <a:solidFill>
                  <a:srgbClr val="FF5767"/>
                </a:solidFill>
              </a:rPr>
              <a:t>“Bag of Words”  -&gt;  Matrix of word frequencies, by room</a:t>
            </a:r>
          </a:p>
        </p:txBody>
      </p:sp>
      <p:pic>
        <p:nvPicPr>
          <p:cNvPr id="2" name="Picture 1"/>
          <p:cNvPicPr>
            <a:picLocks noChangeAspect="1"/>
          </p:cNvPicPr>
          <p:nvPr/>
        </p:nvPicPr>
        <p:blipFill>
          <a:blip r:embed="rId4"/>
          <a:stretch>
            <a:fillRect/>
          </a:stretch>
        </p:blipFill>
        <p:spPr>
          <a:xfrm>
            <a:off x="475360" y="5314846"/>
            <a:ext cx="2857500" cy="495300"/>
          </a:xfrm>
          <a:prstGeom prst="rect">
            <a:avLst/>
          </a:prstGeom>
        </p:spPr>
      </p:pic>
    </p:spTree>
    <p:extLst>
      <p:ext uri="{BB962C8B-B14F-4D97-AF65-F5344CB8AC3E}">
        <p14:creationId xmlns:p14="http://schemas.microsoft.com/office/powerpoint/2010/main" val="15254049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67013" y="381139"/>
            <a:ext cx="3788409" cy="707886"/>
          </a:xfrm>
          <a:prstGeom prst="rect">
            <a:avLst/>
          </a:prstGeom>
        </p:spPr>
        <p:txBody>
          <a:bodyPr wrap="none">
            <a:spAutoFit/>
          </a:bodyPr>
          <a:lstStyle/>
          <a:p>
            <a:r>
              <a:rPr lang="en-US" sz="4000" b="1" dirty="0"/>
              <a:t>Reviews Analysis</a:t>
            </a:r>
          </a:p>
        </p:txBody>
      </p:sp>
      <p:sp>
        <p:nvSpPr>
          <p:cNvPr id="6" name="Rectangle 5"/>
          <p:cNvSpPr/>
          <p:nvPr/>
        </p:nvSpPr>
        <p:spPr>
          <a:xfrm>
            <a:off x="567013" y="1393819"/>
            <a:ext cx="2212016" cy="369332"/>
          </a:xfrm>
          <a:prstGeom prst="rect">
            <a:avLst/>
          </a:prstGeom>
        </p:spPr>
        <p:txBody>
          <a:bodyPr wrap="none">
            <a:spAutoFit/>
          </a:bodyPr>
          <a:lstStyle/>
          <a:p>
            <a:r>
              <a:rPr lang="en-US" b="1" dirty="0">
                <a:solidFill>
                  <a:srgbClr val="FF5767"/>
                </a:solidFill>
              </a:rPr>
              <a:t>Most common words</a:t>
            </a:r>
          </a:p>
        </p:txBody>
      </p:sp>
      <p:pic>
        <p:nvPicPr>
          <p:cNvPr id="8" name="Picture 7"/>
          <p:cNvPicPr>
            <a:picLocks noChangeAspect="1"/>
          </p:cNvPicPr>
          <p:nvPr/>
        </p:nvPicPr>
        <p:blipFill>
          <a:blip r:embed="rId3"/>
          <a:stretch>
            <a:fillRect/>
          </a:stretch>
        </p:blipFill>
        <p:spPr>
          <a:xfrm>
            <a:off x="2664390" y="2074301"/>
            <a:ext cx="7452360" cy="765810"/>
          </a:xfrm>
          <a:prstGeom prst="rect">
            <a:avLst/>
          </a:prstGeom>
        </p:spPr>
      </p:pic>
      <p:sp>
        <p:nvSpPr>
          <p:cNvPr id="9" name="TextBox 8"/>
          <p:cNvSpPr txBox="1"/>
          <p:nvPr/>
        </p:nvSpPr>
        <p:spPr>
          <a:xfrm>
            <a:off x="3049516" y="3164439"/>
            <a:ext cx="6682107" cy="369332"/>
          </a:xfrm>
          <a:prstGeom prst="rect">
            <a:avLst/>
          </a:prstGeom>
          <a:noFill/>
        </p:spPr>
        <p:txBody>
          <a:bodyPr wrap="square" rtlCol="0">
            <a:spAutoFit/>
          </a:bodyPr>
          <a:lstStyle/>
          <a:p>
            <a:pPr algn="ctr"/>
            <a:r>
              <a:rPr lang="en-US" b="1" dirty="0">
                <a:solidFill>
                  <a:srgbClr val="FF5767"/>
                </a:solidFill>
              </a:rPr>
              <a:t>Most common words != Most relevant words</a:t>
            </a:r>
          </a:p>
        </p:txBody>
      </p:sp>
      <p:pic>
        <p:nvPicPr>
          <p:cNvPr id="5" name="Picture 4"/>
          <p:cNvPicPr>
            <a:picLocks noChangeAspect="1"/>
          </p:cNvPicPr>
          <p:nvPr/>
        </p:nvPicPr>
        <p:blipFill rotWithShape="1">
          <a:blip r:embed="rId4"/>
          <a:srcRect t="5541" r="5810"/>
          <a:stretch/>
        </p:blipFill>
        <p:spPr>
          <a:xfrm>
            <a:off x="431314" y="5254172"/>
            <a:ext cx="11294667" cy="514137"/>
          </a:xfrm>
          <a:prstGeom prst="rect">
            <a:avLst/>
          </a:prstGeom>
        </p:spPr>
      </p:pic>
      <p:sp>
        <p:nvSpPr>
          <p:cNvPr id="16" name="Rectangle 15"/>
          <p:cNvSpPr/>
          <p:nvPr/>
        </p:nvSpPr>
        <p:spPr>
          <a:xfrm>
            <a:off x="567013" y="4375846"/>
            <a:ext cx="3444469" cy="369332"/>
          </a:xfrm>
          <a:prstGeom prst="rect">
            <a:avLst/>
          </a:prstGeom>
        </p:spPr>
        <p:txBody>
          <a:bodyPr wrap="none">
            <a:spAutoFit/>
          </a:bodyPr>
          <a:lstStyle/>
          <a:p>
            <a:r>
              <a:rPr lang="en-US" b="1" dirty="0">
                <a:solidFill>
                  <a:srgbClr val="FF5767"/>
                </a:solidFill>
              </a:rPr>
              <a:t>Most correlated words with rating</a:t>
            </a:r>
          </a:p>
        </p:txBody>
      </p:sp>
    </p:spTree>
    <p:extLst>
      <p:ext uri="{BB962C8B-B14F-4D97-AF65-F5344CB8AC3E}">
        <p14:creationId xmlns:p14="http://schemas.microsoft.com/office/powerpoint/2010/main" val="4739183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67013" y="381139"/>
            <a:ext cx="3788409" cy="707886"/>
          </a:xfrm>
          <a:prstGeom prst="rect">
            <a:avLst/>
          </a:prstGeom>
        </p:spPr>
        <p:txBody>
          <a:bodyPr wrap="none">
            <a:spAutoFit/>
          </a:bodyPr>
          <a:lstStyle/>
          <a:p>
            <a:r>
              <a:rPr lang="en-US" sz="4000" b="1" dirty="0"/>
              <a:t>Reviews Analysis</a:t>
            </a:r>
          </a:p>
        </p:txBody>
      </p:sp>
      <p:sp>
        <p:nvSpPr>
          <p:cNvPr id="6" name="Rectangle 5"/>
          <p:cNvSpPr/>
          <p:nvPr/>
        </p:nvSpPr>
        <p:spPr>
          <a:xfrm>
            <a:off x="567013" y="1089025"/>
            <a:ext cx="3668889" cy="369332"/>
          </a:xfrm>
          <a:prstGeom prst="rect">
            <a:avLst/>
          </a:prstGeom>
        </p:spPr>
        <p:txBody>
          <a:bodyPr wrap="none">
            <a:spAutoFit/>
          </a:bodyPr>
          <a:lstStyle/>
          <a:p>
            <a:r>
              <a:rPr lang="en-US" b="1" dirty="0">
                <a:solidFill>
                  <a:srgbClr val="FF5767"/>
                </a:solidFill>
              </a:rPr>
              <a:t>Highest correlated words with rating</a:t>
            </a:r>
          </a:p>
        </p:txBody>
      </p:sp>
      <p:pic>
        <p:nvPicPr>
          <p:cNvPr id="3" name="Picture 2"/>
          <p:cNvPicPr>
            <a:picLocks noChangeAspect="1"/>
          </p:cNvPicPr>
          <p:nvPr/>
        </p:nvPicPr>
        <p:blipFill>
          <a:blip r:embed="rId3"/>
          <a:stretch>
            <a:fillRect/>
          </a:stretch>
        </p:blipFill>
        <p:spPr>
          <a:xfrm>
            <a:off x="836608" y="1796911"/>
            <a:ext cx="4894898" cy="4689158"/>
          </a:xfrm>
          <a:prstGeom prst="rect">
            <a:avLst/>
          </a:prstGeom>
        </p:spPr>
      </p:pic>
      <p:pic>
        <p:nvPicPr>
          <p:cNvPr id="9" name="Picture 8"/>
          <p:cNvPicPr>
            <a:picLocks noChangeAspect="1"/>
          </p:cNvPicPr>
          <p:nvPr/>
        </p:nvPicPr>
        <p:blipFill>
          <a:blip r:embed="rId4"/>
          <a:stretch>
            <a:fillRect/>
          </a:stretch>
        </p:blipFill>
        <p:spPr>
          <a:xfrm>
            <a:off x="6331176" y="1738855"/>
            <a:ext cx="4723448" cy="4586288"/>
          </a:xfrm>
          <a:prstGeom prst="rect">
            <a:avLst/>
          </a:prstGeom>
        </p:spPr>
      </p:pic>
    </p:spTree>
    <p:extLst>
      <p:ext uri="{BB962C8B-B14F-4D97-AF65-F5344CB8AC3E}">
        <p14:creationId xmlns:p14="http://schemas.microsoft.com/office/powerpoint/2010/main" val="4255641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67013" y="381139"/>
            <a:ext cx="3788409" cy="707886"/>
          </a:xfrm>
          <a:prstGeom prst="rect">
            <a:avLst/>
          </a:prstGeom>
        </p:spPr>
        <p:txBody>
          <a:bodyPr wrap="none">
            <a:spAutoFit/>
          </a:bodyPr>
          <a:lstStyle/>
          <a:p>
            <a:r>
              <a:rPr lang="en-US" sz="4000" b="1" dirty="0"/>
              <a:t>Reviews Analysis</a:t>
            </a:r>
          </a:p>
        </p:txBody>
      </p:sp>
      <p:sp>
        <p:nvSpPr>
          <p:cNvPr id="6" name="Rectangle 5"/>
          <p:cNvSpPr/>
          <p:nvPr/>
        </p:nvSpPr>
        <p:spPr>
          <a:xfrm>
            <a:off x="567013" y="1089025"/>
            <a:ext cx="3668889" cy="369332"/>
          </a:xfrm>
          <a:prstGeom prst="rect">
            <a:avLst/>
          </a:prstGeom>
        </p:spPr>
        <p:txBody>
          <a:bodyPr wrap="none">
            <a:spAutoFit/>
          </a:bodyPr>
          <a:lstStyle/>
          <a:p>
            <a:r>
              <a:rPr lang="en-US" b="1" dirty="0">
                <a:solidFill>
                  <a:srgbClr val="FF5767"/>
                </a:solidFill>
              </a:rPr>
              <a:t>Highest correlated words with rating</a:t>
            </a:r>
          </a:p>
        </p:txBody>
      </p:sp>
      <p:pic>
        <p:nvPicPr>
          <p:cNvPr id="7" name="Picture 6" descr="C:\Users\864498\Downloads\WordCloudHouse (2).png"/>
          <p:cNvPicPr>
            <a:picLocks noChangeAspect="1"/>
          </p:cNvPicPr>
          <p:nvPr/>
        </p:nvPicPr>
        <p:blipFill rotWithShape="1">
          <a:blip r:embed="rId3" cstate="print">
            <a:extLst>
              <a:ext uri="{28A0092B-C50C-407E-A947-70E740481C1C}">
                <a14:useLocalDpi xmlns:a14="http://schemas.microsoft.com/office/drawing/2010/main" val="0"/>
              </a:ext>
            </a:extLst>
          </a:blip>
          <a:srcRect l="14483" t="6491" r="15847" b="5736"/>
          <a:stretch/>
        </p:blipFill>
        <p:spPr bwMode="auto">
          <a:xfrm>
            <a:off x="1030518" y="2095679"/>
            <a:ext cx="3832450" cy="3862617"/>
          </a:xfrm>
          <a:prstGeom prst="rect">
            <a:avLst/>
          </a:prstGeom>
          <a:noFill/>
          <a:ln>
            <a:noFill/>
          </a:ln>
          <a:extLst>
            <a:ext uri="{53640926-AAD7-44D8-BBD7-CCE9431645EC}">
              <a14:shadowObscured xmlns:a14="http://schemas.microsoft.com/office/drawing/2010/main"/>
            </a:ext>
          </a:extLst>
        </p:spPr>
      </p:pic>
      <p:grpSp>
        <p:nvGrpSpPr>
          <p:cNvPr id="15" name="Group 14"/>
          <p:cNvGrpSpPr/>
          <p:nvPr/>
        </p:nvGrpSpPr>
        <p:grpSpPr>
          <a:xfrm>
            <a:off x="5545502" y="2364119"/>
            <a:ext cx="6269130" cy="4078039"/>
            <a:chOff x="5676128" y="1751618"/>
            <a:chExt cx="6269130" cy="4078039"/>
          </a:xfrm>
        </p:grpSpPr>
        <p:sp>
          <p:nvSpPr>
            <p:cNvPr id="3" name="TextBox 2"/>
            <p:cNvSpPr txBox="1"/>
            <p:nvPr/>
          </p:nvSpPr>
          <p:spPr>
            <a:xfrm>
              <a:off x="5965372" y="1751618"/>
              <a:ext cx="5979886" cy="4078039"/>
            </a:xfrm>
            <a:prstGeom prst="rect">
              <a:avLst/>
            </a:prstGeom>
            <a:noFill/>
          </p:spPr>
          <p:txBody>
            <a:bodyPr wrap="square" rtlCol="0">
              <a:spAutoFit/>
            </a:bodyPr>
            <a:lstStyle/>
            <a:p>
              <a:r>
                <a:rPr lang="pt-PT" sz="2000" b="1" dirty="0" err="1"/>
                <a:t>Host</a:t>
              </a:r>
              <a:r>
                <a:rPr lang="pt-PT" sz="2000" b="1" dirty="0"/>
                <a:t>: </a:t>
              </a:r>
              <a:r>
                <a:rPr lang="pt-PT" sz="2000" dirty="0" err="1"/>
                <a:t>Hospitality</a:t>
              </a:r>
              <a:r>
                <a:rPr lang="pt-PT" sz="2000" dirty="0"/>
                <a:t>, </a:t>
              </a:r>
              <a:r>
                <a:rPr lang="pt-PT" sz="2000" dirty="0" err="1"/>
                <a:t>Thoughtful</a:t>
              </a:r>
              <a:r>
                <a:rPr lang="pt-PT" sz="2000" dirty="0"/>
                <a:t>, </a:t>
              </a:r>
              <a:r>
                <a:rPr lang="pt-PT" sz="2000" dirty="0" err="1"/>
                <a:t>Attentive</a:t>
              </a:r>
              <a:r>
                <a:rPr lang="pt-PT" sz="2000" dirty="0"/>
                <a:t>, </a:t>
              </a:r>
              <a:r>
                <a:rPr lang="pt-PT" sz="2000" dirty="0" err="1"/>
                <a:t>Kind</a:t>
              </a:r>
              <a:r>
                <a:rPr lang="pt-PT" sz="2000" dirty="0"/>
                <a:t>, </a:t>
              </a:r>
              <a:r>
                <a:rPr lang="pt-PT" sz="2000" dirty="0" err="1"/>
                <a:t>Helpful</a:t>
              </a:r>
              <a:r>
                <a:rPr lang="pt-PT" sz="2000" dirty="0"/>
                <a:t> </a:t>
              </a:r>
            </a:p>
            <a:p>
              <a:endParaRPr lang="pt-PT" sz="2000" b="1" dirty="0"/>
            </a:p>
            <a:p>
              <a:endParaRPr lang="pt-PT" sz="400" b="1" dirty="0"/>
            </a:p>
            <a:p>
              <a:endParaRPr lang="pt-PT" sz="2000" b="1" dirty="0"/>
            </a:p>
            <a:p>
              <a:r>
                <a:rPr lang="pt-PT" sz="2000" b="1" dirty="0" err="1"/>
                <a:t>Food</a:t>
              </a:r>
              <a:r>
                <a:rPr lang="pt-PT" sz="2000" b="1" dirty="0"/>
                <a:t>: </a:t>
              </a:r>
              <a:r>
                <a:rPr lang="pt-PT" sz="2000" dirty="0" err="1"/>
                <a:t>Eat</a:t>
              </a:r>
              <a:r>
                <a:rPr lang="pt-PT" sz="2000" dirty="0"/>
                <a:t>, </a:t>
              </a:r>
              <a:r>
                <a:rPr lang="pt-PT" sz="2000" dirty="0" err="1"/>
                <a:t>Wine</a:t>
              </a:r>
              <a:r>
                <a:rPr lang="pt-PT" sz="2000" dirty="0"/>
                <a:t>, </a:t>
              </a:r>
              <a:r>
                <a:rPr lang="pt-PT" sz="2000" dirty="0" err="1"/>
                <a:t>Breakfast</a:t>
              </a:r>
              <a:endParaRPr lang="pt-PT" sz="2000" dirty="0"/>
            </a:p>
            <a:p>
              <a:endParaRPr lang="pt-PT" sz="2000" b="1" dirty="0"/>
            </a:p>
            <a:p>
              <a:endParaRPr lang="pt-PT" sz="400" b="1" dirty="0"/>
            </a:p>
            <a:p>
              <a:endParaRPr lang="pt-PT" sz="2000" b="1" dirty="0"/>
            </a:p>
            <a:p>
              <a:r>
                <a:rPr lang="pt-PT" sz="2000" b="1" dirty="0" err="1"/>
                <a:t>Room</a:t>
              </a:r>
              <a:r>
                <a:rPr lang="pt-PT" sz="2000" b="1" dirty="0"/>
                <a:t> </a:t>
              </a:r>
              <a:r>
                <a:rPr lang="pt-PT" sz="2000" b="1" dirty="0" err="1"/>
                <a:t>Feel</a:t>
              </a:r>
              <a:r>
                <a:rPr lang="pt-PT" sz="2000" b="1" dirty="0"/>
                <a:t>: </a:t>
              </a:r>
              <a:r>
                <a:rPr lang="pt-PT" sz="2000" dirty="0" err="1"/>
                <a:t>Confortable</a:t>
              </a:r>
              <a:r>
                <a:rPr lang="pt-PT" sz="2000" dirty="0"/>
                <a:t>, </a:t>
              </a:r>
              <a:r>
                <a:rPr lang="pt-PT" sz="2000" dirty="0" err="1"/>
                <a:t>Warm</a:t>
              </a:r>
              <a:r>
                <a:rPr lang="pt-PT" sz="2000" dirty="0"/>
                <a:t>, </a:t>
              </a:r>
              <a:r>
                <a:rPr lang="pt-PT" sz="2000" dirty="0" err="1"/>
                <a:t>Fresh</a:t>
              </a:r>
              <a:endParaRPr lang="pt-PT" sz="2000" dirty="0"/>
            </a:p>
            <a:p>
              <a:endParaRPr lang="pt-PT" sz="2000" b="1" dirty="0"/>
            </a:p>
            <a:p>
              <a:endParaRPr lang="pt-PT" sz="400" b="1" dirty="0"/>
            </a:p>
            <a:p>
              <a:endParaRPr lang="pt-PT" b="1" dirty="0"/>
            </a:p>
            <a:p>
              <a:r>
                <a:rPr lang="pt-PT" sz="2000" b="1" dirty="0" err="1"/>
                <a:t>Room</a:t>
              </a:r>
              <a:r>
                <a:rPr lang="pt-PT" sz="2000" b="1" dirty="0"/>
                <a:t> </a:t>
              </a:r>
              <a:r>
                <a:rPr lang="pt-PT" sz="2000" b="1" dirty="0" err="1"/>
                <a:t>Style</a:t>
              </a:r>
              <a:r>
                <a:rPr lang="pt-PT" sz="2000" b="1" dirty="0"/>
                <a:t>: </a:t>
              </a:r>
              <a:r>
                <a:rPr lang="pt-PT" sz="2000" dirty="0" err="1"/>
                <a:t>Beautiful</a:t>
              </a:r>
              <a:r>
                <a:rPr lang="pt-PT" sz="2000" dirty="0"/>
                <a:t>, </a:t>
              </a:r>
              <a:r>
                <a:rPr lang="pt-PT" sz="2000" dirty="0" err="1"/>
                <a:t>Modern</a:t>
              </a:r>
              <a:r>
                <a:rPr lang="pt-PT" sz="2000" dirty="0"/>
                <a:t>, </a:t>
              </a:r>
              <a:r>
                <a:rPr lang="pt-PT" sz="2000" dirty="0" err="1"/>
                <a:t>Stylish</a:t>
              </a:r>
              <a:endParaRPr lang="pt-PT" sz="2000" dirty="0"/>
            </a:p>
            <a:p>
              <a:endParaRPr lang="pt-PT" sz="2000" b="1" dirty="0"/>
            </a:p>
            <a:p>
              <a:endParaRPr lang="pt-PT" sz="400" b="1" dirty="0"/>
            </a:p>
            <a:p>
              <a:endParaRPr lang="pt-PT" sz="2000" b="1" dirty="0"/>
            </a:p>
          </p:txBody>
        </p:sp>
        <p:cxnSp>
          <p:nvCxnSpPr>
            <p:cNvPr id="10" name="Straight Connector 9"/>
            <p:cNvCxnSpPr>
              <a:endCxn id="14" idx="2"/>
            </p:cNvCxnSpPr>
            <p:nvPr/>
          </p:nvCxnSpPr>
          <p:spPr>
            <a:xfrm>
              <a:off x="5795073" y="1868080"/>
              <a:ext cx="0" cy="3024000"/>
            </a:xfrm>
            <a:prstGeom prst="line">
              <a:avLst/>
            </a:prstGeom>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4"/>
            <a:stretch>
              <a:fillRect/>
            </a:stretch>
          </p:blipFill>
          <p:spPr>
            <a:xfrm>
              <a:off x="5691009" y="1856980"/>
              <a:ext cx="229310" cy="229310"/>
            </a:xfrm>
            <a:prstGeom prst="rect">
              <a:avLst/>
            </a:prstGeom>
          </p:spPr>
        </p:pic>
        <p:pic>
          <p:nvPicPr>
            <p:cNvPr id="12" name="Picture 11"/>
            <p:cNvPicPr>
              <a:picLocks noChangeAspect="1"/>
            </p:cNvPicPr>
            <p:nvPr/>
          </p:nvPicPr>
          <p:blipFill>
            <a:blip r:embed="rId4"/>
            <a:stretch>
              <a:fillRect/>
            </a:stretch>
          </p:blipFill>
          <p:spPr>
            <a:xfrm>
              <a:off x="5676128" y="2835347"/>
              <a:ext cx="229310" cy="229310"/>
            </a:xfrm>
            <a:prstGeom prst="rect">
              <a:avLst/>
            </a:prstGeom>
          </p:spPr>
        </p:pic>
        <p:pic>
          <p:nvPicPr>
            <p:cNvPr id="13" name="Picture 12"/>
            <p:cNvPicPr>
              <a:picLocks noChangeAspect="1"/>
            </p:cNvPicPr>
            <p:nvPr/>
          </p:nvPicPr>
          <p:blipFill>
            <a:blip r:embed="rId4"/>
            <a:stretch>
              <a:fillRect/>
            </a:stretch>
          </p:blipFill>
          <p:spPr>
            <a:xfrm>
              <a:off x="5690642" y="3812029"/>
              <a:ext cx="229310" cy="229310"/>
            </a:xfrm>
            <a:prstGeom prst="rect">
              <a:avLst/>
            </a:prstGeom>
          </p:spPr>
        </p:pic>
        <p:pic>
          <p:nvPicPr>
            <p:cNvPr id="14" name="Picture 13"/>
            <p:cNvPicPr>
              <a:picLocks noChangeAspect="1"/>
            </p:cNvPicPr>
            <p:nvPr/>
          </p:nvPicPr>
          <p:blipFill>
            <a:blip r:embed="rId4"/>
            <a:stretch>
              <a:fillRect/>
            </a:stretch>
          </p:blipFill>
          <p:spPr>
            <a:xfrm>
              <a:off x="5693475" y="4790389"/>
              <a:ext cx="229310" cy="229310"/>
            </a:xfrm>
            <a:prstGeom prst="rect">
              <a:avLst/>
            </a:prstGeom>
          </p:spPr>
        </p:pic>
      </p:grpSp>
      <p:cxnSp>
        <p:nvCxnSpPr>
          <p:cNvPr id="17" name="Straight Connector 16"/>
          <p:cNvCxnSpPr/>
          <p:nvPr/>
        </p:nvCxnSpPr>
        <p:spPr>
          <a:xfrm flipH="1">
            <a:off x="1148503" y="1877961"/>
            <a:ext cx="1958491" cy="9832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148502" y="2861187"/>
            <a:ext cx="0" cy="30526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712696" y="2861187"/>
            <a:ext cx="0" cy="30526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106994" y="1877961"/>
            <a:ext cx="1605702" cy="9832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448232" y="4975186"/>
            <a:ext cx="0" cy="9386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485535" y="4975186"/>
            <a:ext cx="0" cy="9386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2448232" y="4975186"/>
            <a:ext cx="103730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1148502" y="5913846"/>
            <a:ext cx="12997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3485535" y="5913846"/>
            <a:ext cx="122716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41086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ular Callout 62"/>
          <p:cNvSpPr/>
          <p:nvPr/>
        </p:nvSpPr>
        <p:spPr>
          <a:xfrm>
            <a:off x="7084225" y="1460884"/>
            <a:ext cx="4452101" cy="3620519"/>
          </a:xfrm>
          <a:prstGeom prst="wedgeRectCallout">
            <a:avLst>
              <a:gd name="adj1" fmla="val -9455"/>
              <a:gd name="adj2" fmla="val 55238"/>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3" name="Rectangular Callout 32"/>
          <p:cNvSpPr/>
          <p:nvPr/>
        </p:nvSpPr>
        <p:spPr>
          <a:xfrm>
            <a:off x="688013" y="1469813"/>
            <a:ext cx="3410598" cy="3220131"/>
          </a:xfrm>
          <a:prstGeom prst="wedgeRectCallout">
            <a:avLst>
              <a:gd name="adj1" fmla="val -3259"/>
              <a:gd name="adj2" fmla="val 59507"/>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 name="Rectangle 5"/>
          <p:cNvSpPr/>
          <p:nvPr/>
        </p:nvSpPr>
        <p:spPr>
          <a:xfrm>
            <a:off x="567013" y="381139"/>
            <a:ext cx="2507418" cy="707886"/>
          </a:xfrm>
          <a:prstGeom prst="rect">
            <a:avLst/>
          </a:prstGeom>
        </p:spPr>
        <p:txBody>
          <a:bodyPr wrap="none">
            <a:spAutoFit/>
          </a:bodyPr>
          <a:lstStyle/>
          <a:p>
            <a:r>
              <a:rPr lang="en-US" sz="4000" b="1" dirty="0"/>
              <a:t>Conclusion</a:t>
            </a:r>
          </a:p>
        </p:txBody>
      </p:sp>
      <p:sp>
        <p:nvSpPr>
          <p:cNvPr id="15" name="TextBox 14"/>
          <p:cNvSpPr txBox="1"/>
          <p:nvPr/>
        </p:nvSpPr>
        <p:spPr>
          <a:xfrm>
            <a:off x="1660458" y="1593728"/>
            <a:ext cx="3039762" cy="400110"/>
          </a:xfrm>
          <a:prstGeom prst="rect">
            <a:avLst/>
          </a:prstGeom>
          <a:noFill/>
        </p:spPr>
        <p:txBody>
          <a:bodyPr wrap="square" rtlCol="0">
            <a:spAutoFit/>
          </a:bodyPr>
          <a:lstStyle/>
          <a:p>
            <a:r>
              <a:rPr lang="en-US" sz="2000" dirty="0"/>
              <a:t>#Amenities</a:t>
            </a:r>
          </a:p>
        </p:txBody>
      </p:sp>
      <p:sp>
        <p:nvSpPr>
          <p:cNvPr id="17" name="TextBox 16"/>
          <p:cNvSpPr txBox="1"/>
          <p:nvPr/>
        </p:nvSpPr>
        <p:spPr>
          <a:xfrm>
            <a:off x="1661176" y="2240965"/>
            <a:ext cx="3039762" cy="360000"/>
          </a:xfrm>
          <a:prstGeom prst="rect">
            <a:avLst/>
          </a:prstGeom>
          <a:noFill/>
        </p:spPr>
        <p:txBody>
          <a:bodyPr wrap="square" rtlCol="0">
            <a:spAutoFit/>
          </a:bodyPr>
          <a:lstStyle/>
          <a:p>
            <a:r>
              <a:rPr lang="en-US" sz="2000"/>
              <a:t>#Languages</a:t>
            </a:r>
            <a:endParaRPr lang="en-US" sz="2000" dirty="0"/>
          </a:p>
        </p:txBody>
      </p:sp>
      <p:pic>
        <p:nvPicPr>
          <p:cNvPr id="6150" name="Picture 6" descr="Imagem relacionada"/>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2637" r="9266" b="14288"/>
          <a:stretch/>
        </p:blipFill>
        <p:spPr bwMode="auto">
          <a:xfrm>
            <a:off x="1050419" y="2022919"/>
            <a:ext cx="622077" cy="73734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1661176" y="2923511"/>
            <a:ext cx="3039762" cy="360000"/>
          </a:xfrm>
          <a:prstGeom prst="rect">
            <a:avLst/>
          </a:prstGeom>
          <a:noFill/>
        </p:spPr>
        <p:txBody>
          <a:bodyPr wrap="square" rtlCol="0">
            <a:spAutoFit/>
          </a:bodyPr>
          <a:lstStyle/>
          <a:p>
            <a:r>
              <a:rPr lang="en-US" sz="2000" dirty="0"/>
              <a:t>Service Fee per stay</a:t>
            </a:r>
          </a:p>
        </p:txBody>
      </p:sp>
      <p:pic>
        <p:nvPicPr>
          <p:cNvPr id="6154" name="Picture 10" descr="Resultado de imagem para wi-fi vecto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57133" y="1555955"/>
            <a:ext cx="359282" cy="35928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1660139" y="3481423"/>
            <a:ext cx="3039762" cy="360000"/>
          </a:xfrm>
          <a:prstGeom prst="rect">
            <a:avLst/>
          </a:prstGeom>
          <a:noFill/>
        </p:spPr>
        <p:txBody>
          <a:bodyPr wrap="square" rtlCol="0">
            <a:spAutoFit/>
          </a:bodyPr>
          <a:lstStyle/>
          <a:p>
            <a:r>
              <a:rPr lang="en-US" sz="2000"/>
              <a:t>#Reviews</a:t>
            </a:r>
            <a:endParaRPr lang="en-US" sz="2000" dirty="0"/>
          </a:p>
        </p:txBody>
      </p:sp>
      <p:sp>
        <p:nvSpPr>
          <p:cNvPr id="24" name="TextBox 23"/>
          <p:cNvSpPr txBox="1"/>
          <p:nvPr/>
        </p:nvSpPr>
        <p:spPr>
          <a:xfrm>
            <a:off x="1660139" y="4064532"/>
            <a:ext cx="3039762" cy="360000"/>
          </a:xfrm>
          <a:prstGeom prst="rect">
            <a:avLst/>
          </a:prstGeom>
          <a:noFill/>
        </p:spPr>
        <p:txBody>
          <a:bodyPr wrap="square" rtlCol="0">
            <a:spAutoFit/>
          </a:bodyPr>
          <a:lstStyle/>
          <a:p>
            <a:r>
              <a:rPr lang="en-US" sz="2000"/>
              <a:t>#Pictures</a:t>
            </a:r>
            <a:endParaRPr lang="en-US" sz="2000" dirty="0"/>
          </a:p>
        </p:txBody>
      </p:sp>
      <p:pic>
        <p:nvPicPr>
          <p:cNvPr id="6156" name="Picture 12" descr="Imagem relacionada"/>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57520" y="3400302"/>
            <a:ext cx="522242" cy="522242"/>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Imagem relacionada"/>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4437" t="8673" r="72229" b="70911"/>
          <a:stretch/>
        </p:blipFill>
        <p:spPr bwMode="auto">
          <a:xfrm>
            <a:off x="997430" y="4064532"/>
            <a:ext cx="531342" cy="46492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Resultado de imagem para people vector"/>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34131" y="5095701"/>
            <a:ext cx="992808" cy="99280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670150" y="974068"/>
            <a:ext cx="3428461" cy="461665"/>
          </a:xfrm>
          <a:prstGeom prst="rect">
            <a:avLst/>
          </a:prstGeom>
          <a:noFill/>
        </p:spPr>
        <p:txBody>
          <a:bodyPr wrap="square" rtlCol="0">
            <a:spAutoFit/>
          </a:bodyPr>
          <a:lstStyle/>
          <a:p>
            <a:r>
              <a:rPr lang="en-US" sz="2400" b="1" dirty="0">
                <a:solidFill>
                  <a:srgbClr val="FF5767"/>
                </a:solidFill>
              </a:rPr>
              <a:t>Top 5 features</a:t>
            </a:r>
          </a:p>
        </p:txBody>
      </p:sp>
      <p:sp>
        <p:nvSpPr>
          <p:cNvPr id="37" name="TextBox 36"/>
          <p:cNvSpPr txBox="1"/>
          <p:nvPr/>
        </p:nvSpPr>
        <p:spPr>
          <a:xfrm>
            <a:off x="4310713" y="1006614"/>
            <a:ext cx="2722641" cy="461665"/>
          </a:xfrm>
          <a:prstGeom prst="rect">
            <a:avLst/>
          </a:prstGeom>
          <a:noFill/>
        </p:spPr>
        <p:txBody>
          <a:bodyPr wrap="square" rtlCol="0">
            <a:spAutoFit/>
          </a:bodyPr>
          <a:lstStyle/>
          <a:p>
            <a:r>
              <a:rPr lang="en-US" sz="2400" b="1" dirty="0">
                <a:solidFill>
                  <a:srgbClr val="FF5767"/>
                </a:solidFill>
              </a:rPr>
              <a:t>Top 3 words</a:t>
            </a:r>
          </a:p>
        </p:txBody>
      </p:sp>
      <p:sp>
        <p:nvSpPr>
          <p:cNvPr id="38" name="Rectangular Callout 37"/>
          <p:cNvSpPr/>
          <p:nvPr/>
        </p:nvSpPr>
        <p:spPr>
          <a:xfrm>
            <a:off x="4373824" y="1445241"/>
            <a:ext cx="2014939" cy="3220131"/>
          </a:xfrm>
          <a:prstGeom prst="wedgeRectCallout">
            <a:avLst>
              <a:gd name="adj1" fmla="val -50020"/>
              <a:gd name="adj2" fmla="val 62478"/>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39" name="Picture 2" descr="Resultado de imagem para hospitality vector"/>
          <p:cNvPicPr>
            <a:picLocks noChangeAspect="1" noChangeArrowheads="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l="24940" t="34199" r="38843" b="34545"/>
          <a:stretch/>
        </p:blipFill>
        <p:spPr bwMode="auto">
          <a:xfrm>
            <a:off x="5034532" y="2825567"/>
            <a:ext cx="665180" cy="574059"/>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4373824" y="2522645"/>
            <a:ext cx="1984924" cy="369332"/>
          </a:xfrm>
          <a:prstGeom prst="rect">
            <a:avLst/>
          </a:prstGeom>
        </p:spPr>
        <p:txBody>
          <a:bodyPr wrap="square">
            <a:spAutoFit/>
          </a:bodyPr>
          <a:lstStyle/>
          <a:p>
            <a:pPr algn="ctr"/>
            <a:r>
              <a:rPr lang="en-US" dirty="0"/>
              <a:t>HOSPITALITY</a:t>
            </a:r>
          </a:p>
        </p:txBody>
      </p:sp>
      <p:cxnSp>
        <p:nvCxnSpPr>
          <p:cNvPr id="18" name="Straight Connector 17"/>
          <p:cNvCxnSpPr/>
          <p:nvPr/>
        </p:nvCxnSpPr>
        <p:spPr>
          <a:xfrm>
            <a:off x="4471650" y="3557901"/>
            <a:ext cx="1748874" cy="0"/>
          </a:xfrm>
          <a:prstGeom prst="line">
            <a:avLst/>
          </a:prstGeom>
        </p:spPr>
        <p:style>
          <a:lnRef idx="1">
            <a:schemeClr val="dk1"/>
          </a:lnRef>
          <a:fillRef idx="0">
            <a:schemeClr val="dk1"/>
          </a:fillRef>
          <a:effectRef idx="0">
            <a:schemeClr val="dk1"/>
          </a:effectRef>
          <a:fontRef idx="minor">
            <a:schemeClr val="tx1"/>
          </a:fontRef>
        </p:style>
      </p:cxnSp>
      <p:cxnSp>
        <p:nvCxnSpPr>
          <p:cNvPr id="43" name="Straight Connector 42"/>
          <p:cNvCxnSpPr/>
          <p:nvPr/>
        </p:nvCxnSpPr>
        <p:spPr>
          <a:xfrm>
            <a:off x="4471650" y="2400455"/>
            <a:ext cx="1748874" cy="0"/>
          </a:xfrm>
          <a:prstGeom prst="line">
            <a:avLst/>
          </a:prstGeom>
        </p:spPr>
        <p:style>
          <a:lnRef idx="1">
            <a:schemeClr val="dk1"/>
          </a:lnRef>
          <a:fillRef idx="0">
            <a:schemeClr val="dk1"/>
          </a:fillRef>
          <a:effectRef idx="0">
            <a:schemeClr val="dk1"/>
          </a:effectRef>
          <a:fontRef idx="minor">
            <a:schemeClr val="tx1"/>
          </a:fontRef>
        </p:style>
      </p:cxnSp>
      <p:sp>
        <p:nvSpPr>
          <p:cNvPr id="19" name="Rectangle 18"/>
          <p:cNvSpPr/>
          <p:nvPr/>
        </p:nvSpPr>
        <p:spPr>
          <a:xfrm>
            <a:off x="4373824" y="1516080"/>
            <a:ext cx="2014939" cy="369332"/>
          </a:xfrm>
          <a:prstGeom prst="rect">
            <a:avLst/>
          </a:prstGeom>
        </p:spPr>
        <p:txBody>
          <a:bodyPr wrap="square">
            <a:spAutoFit/>
          </a:bodyPr>
          <a:lstStyle/>
          <a:p>
            <a:pPr algn="ctr"/>
            <a:r>
              <a:rPr lang="en-US" dirty="0"/>
              <a:t>PRICE</a:t>
            </a:r>
          </a:p>
        </p:txBody>
      </p:sp>
      <p:pic>
        <p:nvPicPr>
          <p:cNvPr id="6160" name="Picture 16" descr="Imagem relacionada"/>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08015" y="1902420"/>
            <a:ext cx="324000" cy="3240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6" descr="Imagem relacionada"/>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33000" y="2955525"/>
            <a:ext cx="288000" cy="288000"/>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p:cNvSpPr/>
          <p:nvPr/>
        </p:nvSpPr>
        <p:spPr>
          <a:xfrm>
            <a:off x="4373823" y="3589805"/>
            <a:ext cx="1984924" cy="369332"/>
          </a:xfrm>
          <a:prstGeom prst="rect">
            <a:avLst/>
          </a:prstGeom>
        </p:spPr>
        <p:txBody>
          <a:bodyPr wrap="square">
            <a:spAutoFit/>
          </a:bodyPr>
          <a:lstStyle/>
          <a:p>
            <a:pPr algn="ctr"/>
            <a:r>
              <a:rPr lang="en-US" dirty="0"/>
              <a:t>FOOD</a:t>
            </a:r>
          </a:p>
        </p:txBody>
      </p:sp>
      <p:pic>
        <p:nvPicPr>
          <p:cNvPr id="6162" name="Picture 18" descr="Resultado de imagem para MEAL VECTOR"/>
          <p:cNvPicPr>
            <a:picLocks noChangeAspect="1" noChangeArrowheads="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b="13097"/>
          <a:stretch/>
        </p:blipFill>
        <p:spPr bwMode="auto">
          <a:xfrm>
            <a:off x="5069286" y="3931956"/>
            <a:ext cx="602748" cy="559948"/>
          </a:xfrm>
          <a:prstGeom prst="rect">
            <a:avLst/>
          </a:prstGeom>
          <a:noFill/>
          <a:extLst>
            <a:ext uri="{909E8E84-426E-40DD-AFC4-6F175D3DCCD1}">
              <a14:hiddenFill xmlns:a14="http://schemas.microsoft.com/office/drawing/2010/main">
                <a:solidFill>
                  <a:srgbClr val="FFFFFF"/>
                </a:solidFill>
              </a14:hiddenFill>
            </a:ext>
          </a:extLst>
        </p:spPr>
      </p:pic>
      <p:pic>
        <p:nvPicPr>
          <p:cNvPr id="54" name="Graphic 11" descr="House">
            <a:extLst>
              <a:ext uri="{FF2B5EF4-FFF2-40B4-BE49-F238E27FC236}">
                <a16:creationId xmlns:a16="http://schemas.microsoft.com/office/drawing/2014/main" id="{6892FBEB-41C3-4820-8CB5-86F3FCE0314C}"/>
              </a:ext>
            </a:extLst>
          </p:cNvPr>
          <p:cNvPicPr>
            <a:picLocks noChangeAspect="1"/>
          </p:cNvPicPr>
          <p:nvPr/>
        </p:nvPicPr>
        <p:blipFill>
          <a:blip r:embed="rId12" cstate="print">
            <a:biLevel thresh="75000"/>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859297" y="5109978"/>
            <a:ext cx="992504" cy="992504"/>
          </a:xfrm>
          <a:prstGeom prst="rect">
            <a:avLst/>
          </a:prstGeom>
        </p:spPr>
      </p:pic>
      <p:sp>
        <p:nvSpPr>
          <p:cNvPr id="55" name="TextBox 54"/>
          <p:cNvSpPr txBox="1"/>
          <p:nvPr/>
        </p:nvSpPr>
        <p:spPr>
          <a:xfrm>
            <a:off x="670150" y="5953924"/>
            <a:ext cx="5718613" cy="523220"/>
          </a:xfrm>
          <a:prstGeom prst="rect">
            <a:avLst/>
          </a:prstGeom>
          <a:noFill/>
        </p:spPr>
        <p:txBody>
          <a:bodyPr wrap="square" rtlCol="0">
            <a:spAutoFit/>
          </a:bodyPr>
          <a:lstStyle/>
          <a:p>
            <a:pPr algn="ctr"/>
            <a:r>
              <a:rPr lang="en-US" sz="2800" b="1" dirty="0"/>
              <a:t>Customer’s perspective</a:t>
            </a:r>
          </a:p>
        </p:txBody>
      </p:sp>
      <p:sp>
        <p:nvSpPr>
          <p:cNvPr id="56" name="TextBox 55"/>
          <p:cNvSpPr txBox="1"/>
          <p:nvPr/>
        </p:nvSpPr>
        <p:spPr>
          <a:xfrm>
            <a:off x="7540749" y="5953620"/>
            <a:ext cx="3629601" cy="523220"/>
          </a:xfrm>
          <a:prstGeom prst="rect">
            <a:avLst/>
          </a:prstGeom>
          <a:noFill/>
        </p:spPr>
        <p:txBody>
          <a:bodyPr wrap="square" rtlCol="0">
            <a:spAutoFit/>
          </a:bodyPr>
          <a:lstStyle/>
          <a:p>
            <a:pPr algn="ctr"/>
            <a:r>
              <a:rPr lang="en-US" sz="2800" b="1" dirty="0" err="1"/>
              <a:t>Ower’s</a:t>
            </a:r>
            <a:r>
              <a:rPr lang="en-US" sz="2800" b="1" dirty="0"/>
              <a:t> perspective</a:t>
            </a:r>
          </a:p>
        </p:txBody>
      </p:sp>
      <p:sp>
        <p:nvSpPr>
          <p:cNvPr id="26" name="TextBox 25"/>
          <p:cNvSpPr txBox="1"/>
          <p:nvPr/>
        </p:nvSpPr>
        <p:spPr>
          <a:xfrm>
            <a:off x="7169789" y="1524056"/>
            <a:ext cx="3833885"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a:t>15 amenities</a:t>
            </a:r>
          </a:p>
          <a:p>
            <a:pPr marL="342900" indent="-342900">
              <a:buFont typeface="Arial" panose="020B0604020202020204" pitchFamily="34" charset="0"/>
              <a:buChar char="•"/>
            </a:pPr>
            <a:r>
              <a:rPr lang="en-US" sz="2000" dirty="0"/>
              <a:t>2 languages</a:t>
            </a:r>
          </a:p>
          <a:p>
            <a:pPr marL="342900" indent="-342900">
              <a:buFont typeface="Arial" panose="020B0604020202020204" pitchFamily="34" charset="0"/>
              <a:buChar char="•"/>
            </a:pPr>
            <a:r>
              <a:rPr lang="en-US" sz="2000" dirty="0"/>
              <a:t>20€ in Service Fee</a:t>
            </a:r>
          </a:p>
          <a:p>
            <a:pPr marL="342900" indent="-342900">
              <a:buFont typeface="Arial" panose="020B0604020202020204" pitchFamily="34" charset="0"/>
              <a:buChar char="•"/>
            </a:pPr>
            <a:r>
              <a:rPr lang="en-US" sz="2000" dirty="0"/>
              <a:t>No reviews (since it is new)</a:t>
            </a:r>
          </a:p>
          <a:p>
            <a:pPr marL="342900" indent="-342900">
              <a:buFont typeface="Arial" panose="020B0604020202020204" pitchFamily="34" charset="0"/>
              <a:buChar char="•"/>
            </a:pPr>
            <a:r>
              <a:rPr lang="en-US" sz="2000" dirty="0"/>
              <a:t>10 pictures</a:t>
            </a:r>
          </a:p>
          <a:p>
            <a:pPr marL="342900" indent="-342900">
              <a:buFont typeface="Arial" panose="020B0604020202020204" pitchFamily="34" charset="0"/>
              <a:buChar char="•"/>
            </a:pPr>
            <a:r>
              <a:rPr lang="en-US" sz="2000" dirty="0"/>
              <a:t>1km from the </a:t>
            </a:r>
            <a:r>
              <a:rPr lang="en-US" sz="2000" dirty="0" err="1"/>
              <a:t>centre</a:t>
            </a:r>
            <a:r>
              <a:rPr lang="en-US" sz="2000" dirty="0"/>
              <a:t> </a:t>
            </a:r>
          </a:p>
          <a:p>
            <a:pPr marL="342900" indent="-342900">
              <a:buFont typeface="Arial" panose="020B0604020202020204" pitchFamily="34" charset="0"/>
              <a:buChar char="•"/>
            </a:pPr>
            <a:r>
              <a:rPr lang="en-US" sz="2000" dirty="0"/>
              <a:t>0 months on </a:t>
            </a:r>
            <a:r>
              <a:rPr lang="en-US" sz="2000" dirty="0" err="1"/>
              <a:t>airbnb</a:t>
            </a:r>
            <a:endParaRPr lang="en-US" sz="2000" dirty="0"/>
          </a:p>
          <a:p>
            <a:pPr marL="342900" indent="-342900">
              <a:buFont typeface="Arial" panose="020B0604020202020204" pitchFamily="34" charset="0"/>
              <a:buChar char="•"/>
            </a:pPr>
            <a:r>
              <a:rPr lang="en-US" sz="2000" dirty="0"/>
              <a:t>1 day since update</a:t>
            </a:r>
          </a:p>
          <a:p>
            <a:pPr marL="342900" indent="-342900">
              <a:buFont typeface="Arial" panose="020B0604020202020204" pitchFamily="34" charset="0"/>
              <a:buChar char="•"/>
            </a:pPr>
            <a:r>
              <a:rPr lang="en-US" sz="2000" dirty="0"/>
              <a:t>Location at </a:t>
            </a:r>
            <a:r>
              <a:rPr lang="en-US" sz="2000" dirty="0" err="1"/>
              <a:t>Arruda</a:t>
            </a:r>
            <a:r>
              <a:rPr lang="en-US" sz="2000" dirty="0"/>
              <a:t>-dos-</a:t>
            </a:r>
            <a:r>
              <a:rPr lang="en-US" sz="2000" dirty="0" err="1"/>
              <a:t>vinhos</a:t>
            </a:r>
            <a:endParaRPr lang="en-US" sz="2000" dirty="0"/>
          </a:p>
        </p:txBody>
      </p:sp>
      <p:sp>
        <p:nvSpPr>
          <p:cNvPr id="59" name="TextBox 58"/>
          <p:cNvSpPr txBox="1"/>
          <p:nvPr/>
        </p:nvSpPr>
        <p:spPr>
          <a:xfrm>
            <a:off x="7014931" y="977531"/>
            <a:ext cx="2722641" cy="461665"/>
          </a:xfrm>
          <a:prstGeom prst="rect">
            <a:avLst/>
          </a:prstGeom>
          <a:noFill/>
        </p:spPr>
        <p:txBody>
          <a:bodyPr wrap="square" rtlCol="0">
            <a:spAutoFit/>
          </a:bodyPr>
          <a:lstStyle/>
          <a:p>
            <a:r>
              <a:rPr lang="en-US" sz="2400" b="1" dirty="0">
                <a:solidFill>
                  <a:srgbClr val="FF5767"/>
                </a:solidFill>
              </a:rPr>
              <a:t>The house has:</a:t>
            </a:r>
          </a:p>
        </p:txBody>
      </p:sp>
      <p:sp>
        <p:nvSpPr>
          <p:cNvPr id="41" name="TextBox 40"/>
          <p:cNvSpPr txBox="1"/>
          <p:nvPr/>
        </p:nvSpPr>
        <p:spPr>
          <a:xfrm>
            <a:off x="7084225" y="4477056"/>
            <a:ext cx="4547793" cy="584775"/>
          </a:xfrm>
          <a:prstGeom prst="rect">
            <a:avLst/>
          </a:prstGeom>
          <a:noFill/>
        </p:spPr>
        <p:txBody>
          <a:bodyPr wrap="square" rtlCol="0">
            <a:spAutoFit/>
          </a:bodyPr>
          <a:lstStyle/>
          <a:p>
            <a:pPr algn="ctr"/>
            <a:r>
              <a:rPr lang="en-US" sz="3200" b="1" dirty="0"/>
              <a:t>99,7 €</a:t>
            </a:r>
          </a:p>
        </p:txBody>
      </p:sp>
      <p:cxnSp>
        <p:nvCxnSpPr>
          <p:cNvPr id="61" name="Straight Connector 60"/>
          <p:cNvCxnSpPr/>
          <p:nvPr/>
        </p:nvCxnSpPr>
        <p:spPr>
          <a:xfrm>
            <a:off x="7115962" y="4475272"/>
            <a:ext cx="442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4937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45639" y="1852977"/>
            <a:ext cx="7347965" cy="4515730"/>
          </a:xfrm>
          <a:prstGeom prst="rect">
            <a:avLst/>
          </a:prstGeom>
        </p:spPr>
      </p:pic>
      <p:sp>
        <p:nvSpPr>
          <p:cNvPr id="4" name="Rectangle 3"/>
          <p:cNvSpPr/>
          <p:nvPr/>
        </p:nvSpPr>
        <p:spPr>
          <a:xfrm>
            <a:off x="567013" y="381139"/>
            <a:ext cx="3457806" cy="707886"/>
          </a:xfrm>
          <a:prstGeom prst="rect">
            <a:avLst/>
          </a:prstGeom>
        </p:spPr>
        <p:txBody>
          <a:bodyPr wrap="none">
            <a:spAutoFit/>
          </a:bodyPr>
          <a:lstStyle/>
          <a:p>
            <a:r>
              <a:rPr lang="en-US" sz="4000" b="1" dirty="0"/>
              <a:t>Data Extraction</a:t>
            </a:r>
          </a:p>
        </p:txBody>
      </p:sp>
      <p:sp>
        <p:nvSpPr>
          <p:cNvPr id="7" name="TextBox 6"/>
          <p:cNvSpPr txBox="1"/>
          <p:nvPr/>
        </p:nvSpPr>
        <p:spPr>
          <a:xfrm>
            <a:off x="633574" y="983033"/>
            <a:ext cx="3428461" cy="461665"/>
          </a:xfrm>
          <a:prstGeom prst="rect">
            <a:avLst/>
          </a:prstGeom>
          <a:noFill/>
        </p:spPr>
        <p:txBody>
          <a:bodyPr wrap="square" rtlCol="0">
            <a:spAutoFit/>
          </a:bodyPr>
          <a:lstStyle/>
          <a:p>
            <a:r>
              <a:rPr lang="en-US" sz="2400" b="1" dirty="0">
                <a:solidFill>
                  <a:srgbClr val="FF5767"/>
                </a:solidFill>
              </a:rPr>
              <a:t>Find Data</a:t>
            </a:r>
          </a:p>
        </p:txBody>
      </p:sp>
      <p:sp>
        <p:nvSpPr>
          <p:cNvPr id="6" name="TextBox 5"/>
          <p:cNvSpPr txBox="1"/>
          <p:nvPr/>
        </p:nvSpPr>
        <p:spPr>
          <a:xfrm rot="894820">
            <a:off x="9165574" y="1222198"/>
            <a:ext cx="1976014" cy="523220"/>
          </a:xfrm>
          <a:prstGeom prst="rect">
            <a:avLst/>
          </a:prstGeom>
          <a:solidFill>
            <a:srgbClr val="FF5767"/>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sz="2800" b="1" dirty="0">
                <a:solidFill>
                  <a:schemeClr val="bg1"/>
                </a:solidFill>
              </a:rPr>
              <a:t>Not so fast!</a:t>
            </a:r>
          </a:p>
        </p:txBody>
      </p:sp>
    </p:spTree>
    <p:extLst>
      <p:ext uri="{BB962C8B-B14F-4D97-AF65-F5344CB8AC3E}">
        <p14:creationId xmlns:p14="http://schemas.microsoft.com/office/powerpoint/2010/main" val="4159444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45639" y="1852977"/>
            <a:ext cx="7347965" cy="4515730"/>
          </a:xfrm>
          <a:prstGeom prst="rect">
            <a:avLst/>
          </a:prstGeom>
        </p:spPr>
      </p:pic>
      <p:pic>
        <p:nvPicPr>
          <p:cNvPr id="2050" name="Picture 2" descr="Image result for wtf 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0447" y="3025577"/>
            <a:ext cx="2747504" cy="217052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67013" y="381139"/>
            <a:ext cx="3457806" cy="707886"/>
          </a:xfrm>
          <a:prstGeom prst="rect">
            <a:avLst/>
          </a:prstGeom>
        </p:spPr>
        <p:txBody>
          <a:bodyPr wrap="none">
            <a:spAutoFit/>
          </a:bodyPr>
          <a:lstStyle/>
          <a:p>
            <a:r>
              <a:rPr lang="en-US" sz="4000" b="1" dirty="0"/>
              <a:t>Data Extraction</a:t>
            </a:r>
          </a:p>
        </p:txBody>
      </p:sp>
      <p:sp>
        <p:nvSpPr>
          <p:cNvPr id="7" name="TextBox 6"/>
          <p:cNvSpPr txBox="1"/>
          <p:nvPr/>
        </p:nvSpPr>
        <p:spPr>
          <a:xfrm>
            <a:off x="633574" y="983033"/>
            <a:ext cx="3428461" cy="461665"/>
          </a:xfrm>
          <a:prstGeom prst="rect">
            <a:avLst/>
          </a:prstGeom>
          <a:noFill/>
        </p:spPr>
        <p:txBody>
          <a:bodyPr wrap="square" rtlCol="0">
            <a:spAutoFit/>
          </a:bodyPr>
          <a:lstStyle/>
          <a:p>
            <a:r>
              <a:rPr lang="en-US" sz="2400" b="1" dirty="0">
                <a:solidFill>
                  <a:srgbClr val="FF5767"/>
                </a:solidFill>
              </a:rPr>
              <a:t>Find Data</a:t>
            </a:r>
          </a:p>
        </p:txBody>
      </p:sp>
      <p:sp>
        <p:nvSpPr>
          <p:cNvPr id="6" name="TextBox 5"/>
          <p:cNvSpPr txBox="1"/>
          <p:nvPr/>
        </p:nvSpPr>
        <p:spPr>
          <a:xfrm rot="894820">
            <a:off x="9165574" y="1222198"/>
            <a:ext cx="1976014" cy="523220"/>
          </a:xfrm>
          <a:prstGeom prst="rect">
            <a:avLst/>
          </a:prstGeom>
          <a:solidFill>
            <a:srgbClr val="FF5767"/>
          </a:solidFill>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sz="2800" b="1" dirty="0">
                <a:solidFill>
                  <a:schemeClr val="bg1"/>
                </a:solidFill>
              </a:rPr>
              <a:t>Not so fast!</a:t>
            </a:r>
          </a:p>
        </p:txBody>
      </p:sp>
    </p:spTree>
    <p:extLst>
      <p:ext uri="{BB962C8B-B14F-4D97-AF65-F5344CB8AC3E}">
        <p14:creationId xmlns:p14="http://schemas.microsoft.com/office/powerpoint/2010/main" val="913561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67013" y="381139"/>
            <a:ext cx="3457806" cy="707886"/>
          </a:xfrm>
          <a:prstGeom prst="rect">
            <a:avLst/>
          </a:prstGeom>
        </p:spPr>
        <p:txBody>
          <a:bodyPr wrap="none">
            <a:spAutoFit/>
          </a:bodyPr>
          <a:lstStyle/>
          <a:p>
            <a:r>
              <a:rPr lang="en-US" sz="4000" b="1" dirty="0"/>
              <a:t>Data Extraction</a:t>
            </a:r>
          </a:p>
        </p:txBody>
      </p:sp>
      <p:sp>
        <p:nvSpPr>
          <p:cNvPr id="6" name="TextBox 5"/>
          <p:cNvSpPr txBox="1"/>
          <p:nvPr/>
        </p:nvSpPr>
        <p:spPr>
          <a:xfrm>
            <a:off x="633574" y="983033"/>
            <a:ext cx="3428461" cy="461665"/>
          </a:xfrm>
          <a:prstGeom prst="rect">
            <a:avLst/>
          </a:prstGeom>
          <a:noFill/>
        </p:spPr>
        <p:txBody>
          <a:bodyPr wrap="square" rtlCol="0">
            <a:spAutoFit/>
          </a:bodyPr>
          <a:lstStyle/>
          <a:p>
            <a:r>
              <a:rPr lang="en-US" sz="2400" b="1" dirty="0">
                <a:solidFill>
                  <a:srgbClr val="FF5767"/>
                </a:solidFill>
              </a:rPr>
              <a:t>Finding information</a:t>
            </a:r>
          </a:p>
        </p:txBody>
      </p:sp>
      <p:pic>
        <p:nvPicPr>
          <p:cNvPr id="7" name="Video_1558432458">
            <a:hlinkClick r:id="" action="ppaction://media"/>
          </p:cNvPr>
          <p:cNvPicPr>
            <a:picLocks noChangeAspect="1"/>
          </p:cNvPicPr>
          <p:nvPr>
            <a:videoFile r:link="rId1"/>
            <p:extLst>
              <p:ext uri="{DAA4B4D4-6D71-4841-9C94-3DE7FCFB9230}">
                <p14:media xmlns:p14="http://schemas.microsoft.com/office/powerpoint/2010/main" r:embed="rId2">
                  <p14:trim st="1625" end="10695"/>
                </p14:media>
              </p:ext>
            </p:extLst>
          </p:nvPr>
        </p:nvPicPr>
        <p:blipFill rotWithShape="1">
          <a:blip r:embed="rId5"/>
          <a:srcRect l="230" t="9250" r="341" b="1940"/>
          <a:stretch>
            <a:fillRect/>
          </a:stretch>
        </p:blipFill>
        <p:spPr>
          <a:xfrm>
            <a:off x="670150" y="3361765"/>
            <a:ext cx="11055685" cy="2788022"/>
          </a:xfrm>
          <a:prstGeom prst="rect">
            <a:avLst/>
          </a:prstGeom>
        </p:spPr>
      </p:pic>
      <p:sp>
        <p:nvSpPr>
          <p:cNvPr id="8" name="TextBox 7"/>
          <p:cNvSpPr txBox="1"/>
          <p:nvPr/>
        </p:nvSpPr>
        <p:spPr>
          <a:xfrm>
            <a:off x="1759363" y="1941566"/>
            <a:ext cx="2839531" cy="461665"/>
          </a:xfrm>
          <a:prstGeom prst="rect">
            <a:avLst/>
          </a:prstGeom>
          <a:noFill/>
        </p:spPr>
        <p:txBody>
          <a:bodyPr wrap="square" rtlCol="0">
            <a:spAutoFit/>
          </a:bodyPr>
          <a:lstStyle/>
          <a:p>
            <a:pPr algn="ctr"/>
            <a:r>
              <a:rPr lang="en-US" sz="2400" b="1" dirty="0">
                <a:solidFill>
                  <a:srgbClr val="FF5767"/>
                </a:solidFill>
              </a:rPr>
              <a:t>100 requests</a:t>
            </a:r>
          </a:p>
        </p:txBody>
      </p:sp>
      <p:sp>
        <p:nvSpPr>
          <p:cNvPr id="9" name="TextBox 8"/>
          <p:cNvSpPr txBox="1"/>
          <p:nvPr/>
        </p:nvSpPr>
        <p:spPr>
          <a:xfrm>
            <a:off x="7505739" y="1941565"/>
            <a:ext cx="2839531" cy="461665"/>
          </a:xfrm>
          <a:prstGeom prst="rect">
            <a:avLst/>
          </a:prstGeom>
          <a:noFill/>
        </p:spPr>
        <p:txBody>
          <a:bodyPr wrap="square" rtlCol="0">
            <a:spAutoFit/>
          </a:bodyPr>
          <a:lstStyle/>
          <a:p>
            <a:pPr algn="ctr"/>
            <a:r>
              <a:rPr lang="en-US" sz="2400" b="1" dirty="0">
                <a:solidFill>
                  <a:srgbClr val="FF5767"/>
                </a:solidFill>
              </a:rPr>
              <a:t>2.8MB</a:t>
            </a:r>
          </a:p>
        </p:txBody>
      </p:sp>
    </p:spTree>
    <p:extLst>
      <p:ext uri="{BB962C8B-B14F-4D97-AF65-F5344CB8AC3E}">
        <p14:creationId xmlns:p14="http://schemas.microsoft.com/office/powerpoint/2010/main" val="3455393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4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repeatCount="indefinite" fill="hold" display="0">
                  <p:stCondLst>
                    <p:cond delay="indefinite"/>
                  </p:stCondLst>
                </p:cTn>
                <p:tgtEl>
                  <p:spTgt spid="7"/>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67013" y="381139"/>
            <a:ext cx="3457806" cy="707886"/>
          </a:xfrm>
          <a:prstGeom prst="rect">
            <a:avLst/>
          </a:prstGeom>
        </p:spPr>
        <p:txBody>
          <a:bodyPr wrap="none">
            <a:spAutoFit/>
          </a:bodyPr>
          <a:lstStyle/>
          <a:p>
            <a:r>
              <a:rPr lang="en-US" sz="4000" b="1" dirty="0"/>
              <a:t>Data Extraction</a:t>
            </a:r>
          </a:p>
        </p:txBody>
      </p:sp>
      <p:sp>
        <p:nvSpPr>
          <p:cNvPr id="6" name="TextBox 5"/>
          <p:cNvSpPr txBox="1"/>
          <p:nvPr/>
        </p:nvSpPr>
        <p:spPr>
          <a:xfrm>
            <a:off x="567013" y="1005155"/>
            <a:ext cx="3428461" cy="461665"/>
          </a:xfrm>
          <a:prstGeom prst="rect">
            <a:avLst/>
          </a:prstGeom>
          <a:noFill/>
        </p:spPr>
        <p:txBody>
          <a:bodyPr wrap="square" rtlCol="0">
            <a:spAutoFit/>
          </a:bodyPr>
          <a:lstStyle/>
          <a:p>
            <a:r>
              <a:rPr lang="en-US" sz="2400" b="1" dirty="0">
                <a:solidFill>
                  <a:srgbClr val="FF5767"/>
                </a:solidFill>
              </a:rPr>
              <a:t>Final Structure</a:t>
            </a:r>
          </a:p>
        </p:txBody>
      </p:sp>
      <p:cxnSp>
        <p:nvCxnSpPr>
          <p:cNvPr id="29" name="Straight Arrow Connector 28"/>
          <p:cNvCxnSpPr/>
          <p:nvPr/>
        </p:nvCxnSpPr>
        <p:spPr>
          <a:xfrm>
            <a:off x="2034999" y="3956055"/>
            <a:ext cx="1377438" cy="0"/>
          </a:xfrm>
          <a:prstGeom prst="straightConnector1">
            <a:avLst/>
          </a:prstGeom>
          <a:ln w="25400">
            <a:solidFill>
              <a:srgbClr val="FF5767"/>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5226104" y="5386317"/>
            <a:ext cx="761454" cy="1"/>
          </a:xfrm>
          <a:prstGeom prst="straightConnector1">
            <a:avLst/>
          </a:prstGeom>
          <a:ln w="25400">
            <a:solidFill>
              <a:srgbClr val="FF5767"/>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36" idx="0"/>
            <a:endCxn id="37" idx="2"/>
          </p:cNvCxnSpPr>
          <p:nvPr/>
        </p:nvCxnSpPr>
        <p:spPr>
          <a:xfrm flipH="1" flipV="1">
            <a:off x="6779639" y="3283026"/>
            <a:ext cx="1372" cy="1620472"/>
          </a:xfrm>
          <a:prstGeom prst="straightConnector1">
            <a:avLst/>
          </a:prstGeom>
          <a:ln w="25400">
            <a:solidFill>
              <a:srgbClr val="FF5767"/>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35" idx="0"/>
            <a:endCxn id="38" idx="2"/>
          </p:cNvCxnSpPr>
          <p:nvPr/>
        </p:nvCxnSpPr>
        <p:spPr>
          <a:xfrm flipV="1">
            <a:off x="4491852" y="3303500"/>
            <a:ext cx="9882" cy="1599998"/>
          </a:xfrm>
          <a:prstGeom prst="straightConnector1">
            <a:avLst/>
          </a:prstGeom>
          <a:ln w="25400">
            <a:solidFill>
              <a:srgbClr val="FF5767"/>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7579807" y="526167"/>
            <a:ext cx="2492678" cy="881917"/>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altLang="pt-PT" sz="1400" dirty="0">
                <a:solidFill>
                  <a:schemeClr val="tx1"/>
                </a:solidFill>
                <a:latin typeface="var(--jp-code-font-family)"/>
              </a:rPr>
              <a:t>'Oeiras, Lisboa, Portugal' </a:t>
            </a:r>
          </a:p>
          <a:p>
            <a:pPr algn="ctr"/>
            <a:r>
              <a:rPr lang="pt-PT" altLang="pt-PT" sz="1400" dirty="0">
                <a:solidFill>
                  <a:schemeClr val="tx1"/>
                </a:solidFill>
                <a:latin typeface="var(--jp-code-font-family)"/>
              </a:rPr>
              <a:t>'Oeiras, Lisbon, Portugal' </a:t>
            </a:r>
          </a:p>
          <a:p>
            <a:pPr algn="ctr"/>
            <a:r>
              <a:rPr lang="pt-PT" altLang="pt-PT" sz="1400" dirty="0">
                <a:solidFill>
                  <a:schemeClr val="tx1"/>
                </a:solidFill>
                <a:latin typeface="var(--jp-code-font-family)"/>
              </a:rPr>
              <a:t>'LISBOA, OEIRAS, Portugal'</a:t>
            </a:r>
            <a:endParaRPr lang="en-US" sz="1600" b="1" dirty="0"/>
          </a:p>
        </p:txBody>
      </p:sp>
      <p:sp>
        <p:nvSpPr>
          <p:cNvPr id="34" name="Rectangle 33"/>
          <p:cNvSpPr/>
          <p:nvPr/>
        </p:nvSpPr>
        <p:spPr>
          <a:xfrm>
            <a:off x="350843" y="3459982"/>
            <a:ext cx="1683164" cy="1000530"/>
          </a:xfrm>
          <a:prstGeom prst="rect">
            <a:avLst/>
          </a:prstGeom>
          <a:solidFill>
            <a:schemeClr val="bg1">
              <a:lumMod val="95000"/>
            </a:schemeClr>
          </a:solidFill>
          <a:ln w="25400">
            <a:solidFill>
              <a:srgbClr val="FF576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solidFill>
                  <a:schemeClr val="tx1"/>
                </a:solidFill>
              </a:rPr>
              <a:t>Search for </a:t>
            </a:r>
            <a:r>
              <a:rPr lang="pt-PT" dirty="0" err="1">
                <a:solidFill>
                  <a:schemeClr val="tx1"/>
                </a:solidFill>
              </a:rPr>
              <a:t>rooms</a:t>
            </a:r>
            <a:endParaRPr lang="pt-PT" dirty="0">
              <a:solidFill>
                <a:schemeClr val="tx1"/>
              </a:solidFill>
            </a:endParaRPr>
          </a:p>
        </p:txBody>
      </p:sp>
      <p:sp>
        <p:nvSpPr>
          <p:cNvPr id="35" name="Rectangle 34"/>
          <p:cNvSpPr/>
          <p:nvPr/>
        </p:nvSpPr>
        <p:spPr>
          <a:xfrm>
            <a:off x="3698399" y="4903498"/>
            <a:ext cx="1586906" cy="1000530"/>
          </a:xfrm>
          <a:prstGeom prst="rect">
            <a:avLst/>
          </a:prstGeom>
          <a:solidFill>
            <a:schemeClr val="bg1">
              <a:lumMod val="95000"/>
            </a:schemeClr>
          </a:solidFill>
          <a:ln w="25400">
            <a:solidFill>
              <a:srgbClr val="FF576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err="1">
                <a:solidFill>
                  <a:schemeClr val="tx1"/>
                </a:solidFill>
              </a:rPr>
              <a:t>Room</a:t>
            </a:r>
            <a:r>
              <a:rPr lang="pt-PT" dirty="0">
                <a:solidFill>
                  <a:schemeClr val="tx1"/>
                </a:solidFill>
              </a:rPr>
              <a:t> </a:t>
            </a:r>
            <a:r>
              <a:rPr lang="pt-PT" dirty="0" err="1">
                <a:solidFill>
                  <a:schemeClr val="tx1"/>
                </a:solidFill>
              </a:rPr>
              <a:t>Object</a:t>
            </a:r>
            <a:endParaRPr lang="pt-PT" dirty="0">
              <a:solidFill>
                <a:schemeClr val="tx1"/>
              </a:solidFill>
            </a:endParaRPr>
          </a:p>
        </p:txBody>
      </p:sp>
      <p:sp>
        <p:nvSpPr>
          <p:cNvPr id="36" name="Rectangle 35"/>
          <p:cNvSpPr/>
          <p:nvPr/>
        </p:nvSpPr>
        <p:spPr>
          <a:xfrm>
            <a:off x="5987558" y="4903498"/>
            <a:ext cx="1586906" cy="1000530"/>
          </a:xfrm>
          <a:prstGeom prst="rect">
            <a:avLst/>
          </a:prstGeom>
          <a:solidFill>
            <a:schemeClr val="bg1">
              <a:lumMod val="95000"/>
            </a:schemeClr>
          </a:solidFill>
          <a:ln w="25400">
            <a:solidFill>
              <a:srgbClr val="FF576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solidFill>
                  <a:schemeClr val="tx1"/>
                </a:solidFill>
              </a:rPr>
              <a:t>Search Google </a:t>
            </a:r>
            <a:r>
              <a:rPr lang="pt-PT" dirty="0" err="1">
                <a:solidFill>
                  <a:schemeClr val="tx1"/>
                </a:solidFill>
              </a:rPr>
              <a:t>Maps</a:t>
            </a:r>
            <a:endParaRPr lang="pt-PT" dirty="0">
              <a:solidFill>
                <a:schemeClr val="tx1"/>
              </a:solidFill>
            </a:endParaRPr>
          </a:p>
        </p:txBody>
      </p:sp>
      <p:sp>
        <p:nvSpPr>
          <p:cNvPr id="37" name="Rectangle 36"/>
          <p:cNvSpPr/>
          <p:nvPr/>
        </p:nvSpPr>
        <p:spPr>
          <a:xfrm>
            <a:off x="5986186" y="2282496"/>
            <a:ext cx="1586906" cy="1000530"/>
          </a:xfrm>
          <a:prstGeom prst="rect">
            <a:avLst/>
          </a:prstGeom>
          <a:solidFill>
            <a:schemeClr val="bg1">
              <a:lumMod val="95000"/>
            </a:schemeClr>
          </a:solidFill>
          <a:ln w="25400">
            <a:solidFill>
              <a:srgbClr val="FF576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err="1">
                <a:solidFill>
                  <a:schemeClr val="tx1"/>
                </a:solidFill>
              </a:rPr>
              <a:t>Search</a:t>
            </a:r>
            <a:r>
              <a:rPr lang="pt-PT" dirty="0">
                <a:solidFill>
                  <a:schemeClr val="tx1"/>
                </a:solidFill>
              </a:rPr>
              <a:t> Postal </a:t>
            </a:r>
            <a:r>
              <a:rPr lang="pt-PT" dirty="0" err="1">
                <a:solidFill>
                  <a:schemeClr val="tx1"/>
                </a:solidFill>
              </a:rPr>
              <a:t>Code</a:t>
            </a:r>
            <a:endParaRPr lang="pt-PT" dirty="0">
              <a:solidFill>
                <a:schemeClr val="tx1"/>
              </a:solidFill>
            </a:endParaRPr>
          </a:p>
        </p:txBody>
      </p:sp>
      <p:sp>
        <p:nvSpPr>
          <p:cNvPr id="38" name="Rectangle 37"/>
          <p:cNvSpPr/>
          <p:nvPr/>
        </p:nvSpPr>
        <p:spPr>
          <a:xfrm>
            <a:off x="3708281" y="2302970"/>
            <a:ext cx="1586906" cy="1000530"/>
          </a:xfrm>
          <a:prstGeom prst="rect">
            <a:avLst/>
          </a:prstGeom>
          <a:solidFill>
            <a:schemeClr val="bg1">
              <a:lumMod val="95000"/>
            </a:schemeClr>
          </a:solidFill>
          <a:ln w="25400">
            <a:solidFill>
              <a:srgbClr val="FF576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solidFill>
                  <a:schemeClr val="tx1"/>
                </a:solidFill>
              </a:rPr>
              <a:t>Get </a:t>
            </a:r>
            <a:r>
              <a:rPr lang="pt-PT" dirty="0" err="1">
                <a:solidFill>
                  <a:schemeClr val="tx1"/>
                </a:solidFill>
              </a:rPr>
              <a:t>Room</a:t>
            </a:r>
            <a:r>
              <a:rPr lang="pt-PT" dirty="0">
                <a:solidFill>
                  <a:schemeClr val="tx1"/>
                </a:solidFill>
              </a:rPr>
              <a:t> </a:t>
            </a:r>
            <a:r>
              <a:rPr lang="pt-PT" dirty="0" err="1">
                <a:solidFill>
                  <a:schemeClr val="tx1"/>
                </a:solidFill>
              </a:rPr>
              <a:t>Reviews</a:t>
            </a:r>
            <a:endParaRPr lang="pt-PT" dirty="0">
              <a:solidFill>
                <a:schemeClr val="tx1"/>
              </a:solidFill>
            </a:endParaRPr>
          </a:p>
        </p:txBody>
      </p:sp>
      <p:sp>
        <p:nvSpPr>
          <p:cNvPr id="40" name="Rectangle 39"/>
          <p:cNvSpPr/>
          <p:nvPr/>
        </p:nvSpPr>
        <p:spPr>
          <a:xfrm>
            <a:off x="9269701" y="3493614"/>
            <a:ext cx="1586906" cy="1000530"/>
          </a:xfrm>
          <a:prstGeom prst="rect">
            <a:avLst/>
          </a:prstGeom>
          <a:solidFill>
            <a:schemeClr val="bg1">
              <a:lumMod val="95000"/>
            </a:schemeClr>
          </a:solidFill>
          <a:ln w="25400">
            <a:solidFill>
              <a:srgbClr val="FF576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solidFill>
                  <a:schemeClr val="tx1"/>
                </a:solidFill>
              </a:rPr>
              <a:t>Convert to DF and serialize</a:t>
            </a:r>
          </a:p>
        </p:txBody>
      </p:sp>
      <p:sp>
        <p:nvSpPr>
          <p:cNvPr id="46" name="Rectangle 45"/>
          <p:cNvSpPr/>
          <p:nvPr/>
        </p:nvSpPr>
        <p:spPr>
          <a:xfrm>
            <a:off x="10600696" y="789605"/>
            <a:ext cx="795770" cy="35504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altLang="pt-PT" sz="1400" dirty="0">
                <a:solidFill>
                  <a:schemeClr val="tx1"/>
                </a:solidFill>
                <a:latin typeface="var(--jp-code-font-family)"/>
              </a:rPr>
              <a:t>Oeiras</a:t>
            </a:r>
            <a:endParaRPr lang="en-US" sz="1600" b="1" dirty="0"/>
          </a:p>
        </p:txBody>
      </p:sp>
      <p:sp>
        <p:nvSpPr>
          <p:cNvPr id="7" name="Pentagon 6"/>
          <p:cNvSpPr/>
          <p:nvPr/>
        </p:nvSpPr>
        <p:spPr>
          <a:xfrm>
            <a:off x="10229495" y="526167"/>
            <a:ext cx="292492" cy="881918"/>
          </a:xfrm>
          <a:prstGeom prst="homePlate">
            <a:avLst>
              <a:gd name="adj" fmla="val 62212"/>
            </a:avLst>
          </a:prstGeom>
          <a:solidFill>
            <a:schemeClr val="bg2"/>
          </a:solidFill>
          <a:ln>
            <a:solidFill>
              <a:schemeClr val="bg2"/>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pt-PT"/>
          </a:p>
        </p:txBody>
      </p:sp>
      <p:sp>
        <p:nvSpPr>
          <p:cNvPr id="17" name="Rectangle 16"/>
          <p:cNvSpPr/>
          <p:nvPr/>
        </p:nvSpPr>
        <p:spPr>
          <a:xfrm>
            <a:off x="3412437" y="2090836"/>
            <a:ext cx="4456919" cy="3966668"/>
          </a:xfrm>
          <a:prstGeom prst="rect">
            <a:avLst/>
          </a:prstGeom>
          <a:noFill/>
          <a:ln w="38100">
            <a:solidFill>
              <a:srgbClr val="FF576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4" name="Circular Arrow 23"/>
          <p:cNvSpPr/>
          <p:nvPr/>
        </p:nvSpPr>
        <p:spPr>
          <a:xfrm rot="10800000">
            <a:off x="5259432" y="3742438"/>
            <a:ext cx="720871" cy="699900"/>
          </a:xfrm>
          <a:prstGeom prst="circularArrow">
            <a:avLst/>
          </a:prstGeom>
          <a:solidFill>
            <a:srgbClr val="FF5767"/>
          </a:solidFill>
          <a:ln>
            <a:solidFill>
              <a:srgbClr val="FF5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5767"/>
              </a:solidFill>
            </a:endParaRPr>
          </a:p>
        </p:txBody>
      </p:sp>
      <p:sp>
        <p:nvSpPr>
          <p:cNvPr id="26" name="Circular Arrow 25"/>
          <p:cNvSpPr/>
          <p:nvPr/>
        </p:nvSpPr>
        <p:spPr>
          <a:xfrm rot="10800000" flipH="1" flipV="1">
            <a:off x="5255790" y="3685288"/>
            <a:ext cx="720871" cy="699899"/>
          </a:xfrm>
          <a:prstGeom prst="circularArrow">
            <a:avLst/>
          </a:prstGeom>
          <a:solidFill>
            <a:srgbClr val="FF5767"/>
          </a:solidFill>
          <a:ln>
            <a:solidFill>
              <a:srgbClr val="FF5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5767"/>
              </a:solidFill>
            </a:endParaRPr>
          </a:p>
        </p:txBody>
      </p:sp>
      <p:cxnSp>
        <p:nvCxnSpPr>
          <p:cNvPr id="28" name="Straight Arrow Connector 27"/>
          <p:cNvCxnSpPr/>
          <p:nvPr/>
        </p:nvCxnSpPr>
        <p:spPr>
          <a:xfrm>
            <a:off x="7881401" y="3993879"/>
            <a:ext cx="1377438" cy="0"/>
          </a:xfrm>
          <a:prstGeom prst="straightConnector1">
            <a:avLst/>
          </a:prstGeom>
          <a:ln w="25400">
            <a:solidFill>
              <a:srgbClr val="FF5767"/>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8718699" y="4970818"/>
            <a:ext cx="2699033" cy="933210"/>
          </a:xfrm>
          <a:prstGeom prst="rect">
            <a:avLst/>
          </a:prstGeom>
          <a:solidFill>
            <a:schemeClr val="bg1">
              <a:lumMod val="95000"/>
            </a:schemeClr>
          </a:solidFill>
          <a:ln w="254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Box 2"/>
          <p:cNvSpPr txBox="1"/>
          <p:nvPr/>
        </p:nvSpPr>
        <p:spPr>
          <a:xfrm>
            <a:off x="8808789" y="5009327"/>
            <a:ext cx="2527392" cy="830997"/>
          </a:xfrm>
          <a:prstGeom prst="rect">
            <a:avLst/>
          </a:prstGeom>
          <a:noFill/>
        </p:spPr>
        <p:txBody>
          <a:bodyPr wrap="square" rtlCol="0">
            <a:spAutoFit/>
          </a:bodyPr>
          <a:lstStyle/>
          <a:p>
            <a:r>
              <a:rPr lang="en-US" sz="2400" dirty="0" err="1"/>
              <a:t>RoomIDs</a:t>
            </a:r>
            <a:r>
              <a:rPr lang="en-US" sz="2400" dirty="0"/>
              <a:t>: </a:t>
            </a:r>
            <a:r>
              <a:rPr lang="en-US" sz="2400" b="1" dirty="0">
                <a:solidFill>
                  <a:srgbClr val="FF5767"/>
                </a:solidFill>
              </a:rPr>
              <a:t>#10.400</a:t>
            </a:r>
          </a:p>
          <a:p>
            <a:r>
              <a:rPr lang="en-US" sz="2400" dirty="0"/>
              <a:t>Columns: </a:t>
            </a:r>
            <a:r>
              <a:rPr lang="en-US" sz="2400" b="1" dirty="0">
                <a:solidFill>
                  <a:srgbClr val="FF5767"/>
                </a:solidFill>
              </a:rPr>
              <a:t>#46</a:t>
            </a:r>
          </a:p>
        </p:txBody>
      </p:sp>
      <p:sp>
        <p:nvSpPr>
          <p:cNvPr id="23" name="Pentagon 22"/>
          <p:cNvSpPr/>
          <p:nvPr/>
        </p:nvSpPr>
        <p:spPr>
          <a:xfrm rot="5400000">
            <a:off x="9959106" y="3971104"/>
            <a:ext cx="285972" cy="1509030"/>
          </a:xfrm>
          <a:prstGeom prst="homePlate">
            <a:avLst>
              <a:gd name="adj" fmla="val 62212"/>
            </a:avLst>
          </a:prstGeom>
          <a:solidFill>
            <a:schemeClr val="bg2"/>
          </a:solidFill>
          <a:ln>
            <a:solidFill>
              <a:schemeClr val="bg2"/>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3148835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flipH="1">
            <a:off x="1174174" y="1153746"/>
            <a:ext cx="0" cy="5796000"/>
          </a:xfrm>
          <a:prstGeom prst="line">
            <a:avLst/>
          </a:prstGeom>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567013" y="381139"/>
            <a:ext cx="3149388" cy="707886"/>
          </a:xfrm>
          <a:prstGeom prst="rect">
            <a:avLst/>
          </a:prstGeom>
          <a:solidFill>
            <a:schemeClr val="bg1"/>
          </a:solidFill>
        </p:spPr>
        <p:txBody>
          <a:bodyPr wrap="none">
            <a:spAutoFit/>
          </a:bodyPr>
          <a:lstStyle/>
          <a:p>
            <a:r>
              <a:rPr lang="en-US" sz="4000" b="1" dirty="0"/>
              <a:t>Preprocessing</a:t>
            </a:r>
          </a:p>
        </p:txBody>
      </p:sp>
      <p:pic>
        <p:nvPicPr>
          <p:cNvPr id="32" name="Picture 31"/>
          <p:cNvPicPr>
            <a:picLocks noChangeAspect="1"/>
          </p:cNvPicPr>
          <p:nvPr/>
        </p:nvPicPr>
        <p:blipFill>
          <a:blip r:embed="rId2"/>
          <a:stretch>
            <a:fillRect/>
          </a:stretch>
        </p:blipFill>
        <p:spPr>
          <a:xfrm>
            <a:off x="1059238" y="1142646"/>
            <a:ext cx="229310" cy="229310"/>
          </a:xfrm>
          <a:prstGeom prst="rect">
            <a:avLst/>
          </a:prstGeom>
        </p:spPr>
      </p:pic>
      <p:sp>
        <p:nvSpPr>
          <p:cNvPr id="8" name="Rectangle 7"/>
          <p:cNvSpPr/>
          <p:nvPr/>
        </p:nvSpPr>
        <p:spPr>
          <a:xfrm>
            <a:off x="1354174" y="1077485"/>
            <a:ext cx="2701381" cy="369332"/>
          </a:xfrm>
          <a:prstGeom prst="rect">
            <a:avLst/>
          </a:prstGeom>
        </p:spPr>
        <p:txBody>
          <a:bodyPr wrap="none">
            <a:spAutoFit/>
          </a:bodyPr>
          <a:lstStyle/>
          <a:p>
            <a:r>
              <a:rPr lang="en-US" dirty="0"/>
              <a:t>Remove duplicated rooms</a:t>
            </a:r>
          </a:p>
        </p:txBody>
      </p:sp>
      <p:cxnSp>
        <p:nvCxnSpPr>
          <p:cNvPr id="9" name="Straight Connector 8"/>
          <p:cNvCxnSpPr/>
          <p:nvPr/>
        </p:nvCxnSpPr>
        <p:spPr>
          <a:xfrm>
            <a:off x="1451974" y="1405253"/>
            <a:ext cx="2484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2">
            <a:extLst>
              <a:ext uri="{FF2B5EF4-FFF2-40B4-BE49-F238E27FC236}">
                <a16:creationId xmlns:a16="http://schemas.microsoft.com/office/drawing/2014/main" id="{4B16665D-20EB-4B5E-8718-2572B024995D}"/>
              </a:ext>
            </a:extLst>
          </p:cNvPr>
          <p:cNvSpPr/>
          <p:nvPr/>
        </p:nvSpPr>
        <p:spPr>
          <a:xfrm>
            <a:off x="1349206" y="1432598"/>
            <a:ext cx="3138054" cy="646331"/>
          </a:xfrm>
          <a:prstGeom prst="rect">
            <a:avLst/>
          </a:prstGeom>
        </p:spPr>
        <p:txBody>
          <a:bodyPr wrap="square">
            <a:spAutoFit/>
          </a:bodyPr>
          <a:lstStyle/>
          <a:p>
            <a:r>
              <a:rPr lang="en-US" sz="1200" dirty="0"/>
              <a:t>The search were done by county. The problem is that many of the rooms were overlapped – it was reduced from 10375 to 1996;</a:t>
            </a:r>
          </a:p>
        </p:txBody>
      </p:sp>
    </p:spTree>
    <p:extLst>
      <p:ext uri="{BB962C8B-B14F-4D97-AF65-F5344CB8AC3E}">
        <p14:creationId xmlns:p14="http://schemas.microsoft.com/office/powerpoint/2010/main" val="1542983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67013" y="381139"/>
            <a:ext cx="3149388" cy="707886"/>
          </a:xfrm>
          <a:prstGeom prst="rect">
            <a:avLst/>
          </a:prstGeom>
          <a:solidFill>
            <a:schemeClr val="bg1"/>
          </a:solidFill>
        </p:spPr>
        <p:txBody>
          <a:bodyPr wrap="none">
            <a:spAutoFit/>
          </a:bodyPr>
          <a:lstStyle/>
          <a:p>
            <a:r>
              <a:rPr lang="en-US" sz="4000" b="1" dirty="0"/>
              <a:t>Preprocessing</a:t>
            </a:r>
          </a:p>
        </p:txBody>
      </p:sp>
      <p:sp>
        <p:nvSpPr>
          <p:cNvPr id="25" name="Rectangle 24"/>
          <p:cNvSpPr/>
          <p:nvPr/>
        </p:nvSpPr>
        <p:spPr>
          <a:xfrm>
            <a:off x="1354174" y="1077485"/>
            <a:ext cx="2701381" cy="369332"/>
          </a:xfrm>
          <a:prstGeom prst="rect">
            <a:avLst/>
          </a:prstGeom>
        </p:spPr>
        <p:txBody>
          <a:bodyPr wrap="none">
            <a:spAutoFit/>
          </a:bodyPr>
          <a:lstStyle/>
          <a:p>
            <a:r>
              <a:rPr lang="en-US" dirty="0"/>
              <a:t>Remove duplicated rooms</a:t>
            </a:r>
          </a:p>
        </p:txBody>
      </p:sp>
      <p:sp>
        <p:nvSpPr>
          <p:cNvPr id="26" name="Rectangle 25"/>
          <p:cNvSpPr/>
          <p:nvPr/>
        </p:nvSpPr>
        <p:spPr>
          <a:xfrm>
            <a:off x="1349206" y="2062288"/>
            <a:ext cx="2674835" cy="369332"/>
          </a:xfrm>
          <a:prstGeom prst="rect">
            <a:avLst/>
          </a:prstGeom>
        </p:spPr>
        <p:txBody>
          <a:bodyPr wrap="none">
            <a:spAutoFit/>
          </a:bodyPr>
          <a:lstStyle/>
          <a:p>
            <a:r>
              <a:rPr lang="it-IT" dirty="0"/>
              <a:t>Delete NA, None or NULLS</a:t>
            </a:r>
            <a:endParaRPr lang="en-US" dirty="0"/>
          </a:p>
        </p:txBody>
      </p:sp>
      <p:cxnSp>
        <p:nvCxnSpPr>
          <p:cNvPr id="29" name="Straight Connector 28"/>
          <p:cNvCxnSpPr/>
          <p:nvPr/>
        </p:nvCxnSpPr>
        <p:spPr>
          <a:xfrm flipH="1">
            <a:off x="1174174" y="1153746"/>
            <a:ext cx="0" cy="5796000"/>
          </a:xfrm>
          <a:prstGeom prst="line">
            <a:avLst/>
          </a:prstGeom>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451974" y="1405253"/>
            <a:ext cx="2484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454281" y="2399466"/>
            <a:ext cx="244800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3"/>
          <a:stretch>
            <a:fillRect/>
          </a:stretch>
        </p:blipFill>
        <p:spPr>
          <a:xfrm>
            <a:off x="1055646" y="2132299"/>
            <a:ext cx="229310" cy="229310"/>
          </a:xfrm>
          <a:prstGeom prst="rect">
            <a:avLst/>
          </a:prstGeom>
        </p:spPr>
      </p:pic>
      <p:sp>
        <p:nvSpPr>
          <p:cNvPr id="51" name="Rectangle 50"/>
          <p:cNvSpPr/>
          <p:nvPr/>
        </p:nvSpPr>
        <p:spPr>
          <a:xfrm>
            <a:off x="1349206" y="2409984"/>
            <a:ext cx="3138054" cy="646331"/>
          </a:xfrm>
          <a:prstGeom prst="rect">
            <a:avLst/>
          </a:prstGeom>
        </p:spPr>
        <p:txBody>
          <a:bodyPr wrap="square">
            <a:spAutoFit/>
          </a:bodyPr>
          <a:lstStyle/>
          <a:p>
            <a:r>
              <a:rPr lang="en-US" sz="1200" dirty="0"/>
              <a:t>More than 99% of the missing data was in the rating parameters – replace could compromise the results. </a:t>
            </a:r>
          </a:p>
        </p:txBody>
      </p:sp>
      <p:pic>
        <p:nvPicPr>
          <p:cNvPr id="24" name="Picture 23"/>
          <p:cNvPicPr>
            <a:picLocks noChangeAspect="1"/>
          </p:cNvPicPr>
          <p:nvPr/>
        </p:nvPicPr>
        <p:blipFill>
          <a:blip r:embed="rId3"/>
          <a:stretch>
            <a:fillRect/>
          </a:stretch>
        </p:blipFill>
        <p:spPr>
          <a:xfrm>
            <a:off x="1059238" y="1142646"/>
            <a:ext cx="229310" cy="229310"/>
          </a:xfrm>
          <a:prstGeom prst="rect">
            <a:avLst/>
          </a:prstGeom>
        </p:spPr>
      </p:pic>
      <p:sp>
        <p:nvSpPr>
          <p:cNvPr id="13" name="Rectangle 12"/>
          <p:cNvSpPr/>
          <p:nvPr/>
        </p:nvSpPr>
        <p:spPr>
          <a:xfrm>
            <a:off x="1349206" y="1432598"/>
            <a:ext cx="3138054" cy="646331"/>
          </a:xfrm>
          <a:prstGeom prst="rect">
            <a:avLst/>
          </a:prstGeom>
        </p:spPr>
        <p:txBody>
          <a:bodyPr wrap="square">
            <a:spAutoFit/>
          </a:bodyPr>
          <a:lstStyle/>
          <a:p>
            <a:r>
              <a:rPr lang="en-US" sz="1200" dirty="0"/>
              <a:t>The search were done by county. The problem is that many of the rooms were overlapped – it was reduced from 10375 to 1996;</a:t>
            </a:r>
          </a:p>
        </p:txBody>
      </p:sp>
    </p:spTree>
    <p:extLst>
      <p:ext uri="{BB962C8B-B14F-4D97-AF65-F5344CB8AC3E}">
        <p14:creationId xmlns:p14="http://schemas.microsoft.com/office/powerpoint/2010/main" val="26943983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zoyVjp3WT1eE3HbBVmdqW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zoyVjp3WT1eE3HbBVmdqW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zoyVjp3WT1eE3HbBVmdqW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zoyVjp3WT1eE3HbBVmdqW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zoyVjp3WT1eE3HbBVmdqW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zoyVjp3WT1eE3HbBVmdqWw"/>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861</TotalTime>
  <Words>4233</Words>
  <Application>Microsoft Office PowerPoint</Application>
  <PresentationFormat>Ecrã Panorâmico</PresentationFormat>
  <Paragraphs>542</Paragraphs>
  <Slides>39</Slides>
  <Notes>25</Notes>
  <HiddenSlides>0</HiddenSlides>
  <MMClips>2</MMClips>
  <ScaleCrop>false</ScaleCrop>
  <HeadingPairs>
    <vt:vector size="8" baseType="variant">
      <vt:variant>
        <vt:lpstr>Tipos de letra usados</vt:lpstr>
      </vt:variant>
      <vt:variant>
        <vt:i4>6</vt:i4>
      </vt:variant>
      <vt:variant>
        <vt:lpstr>Tema</vt:lpstr>
      </vt:variant>
      <vt:variant>
        <vt:i4>1</vt:i4>
      </vt:variant>
      <vt:variant>
        <vt:lpstr>Servidores OLE incorporados</vt:lpstr>
      </vt:variant>
      <vt:variant>
        <vt:i4>1</vt:i4>
      </vt:variant>
      <vt:variant>
        <vt:lpstr>Títulos dos diapositivos</vt:lpstr>
      </vt:variant>
      <vt:variant>
        <vt:i4>39</vt:i4>
      </vt:variant>
    </vt:vector>
  </HeadingPairs>
  <TitlesOfParts>
    <vt:vector size="47" baseType="lpstr">
      <vt:lpstr>Arial</vt:lpstr>
      <vt:lpstr>Calibri</vt:lpstr>
      <vt:lpstr>Calibri Light</vt:lpstr>
      <vt:lpstr>Consolas</vt:lpstr>
      <vt:lpstr>var(--jp-code-font-family)</vt:lpstr>
      <vt:lpstr>Wingdings</vt:lpstr>
      <vt:lpstr>Office Theme</vt:lpstr>
      <vt:lpstr>think-cell Slide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 Helena Magro</dc:creator>
  <cp:lastModifiedBy>Helena Magro</cp:lastModifiedBy>
  <cp:revision>98</cp:revision>
  <dcterms:created xsi:type="dcterms:W3CDTF">2019-05-20T12:21:56Z</dcterms:created>
  <dcterms:modified xsi:type="dcterms:W3CDTF">2019-05-21T20:25:17Z</dcterms:modified>
</cp:coreProperties>
</file>